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6" r:id="rId4"/>
    <p:sldId id="259"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70248-4A5E-4F4D-923B-97D8CA4B5070}" type="datetimeFigureOut">
              <a:rPr lang="tr-TR" smtClean="0"/>
              <a:t>17.01.2020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54F37-A22D-4FD3-814D-66E2425E12F8}" type="slidenum">
              <a:rPr lang="tr-TR" smtClean="0"/>
              <a:t>‹#›</a:t>
            </a:fld>
            <a:endParaRPr lang="tr-TR"/>
          </a:p>
        </p:txBody>
      </p:sp>
    </p:spTree>
    <p:extLst>
      <p:ext uri="{BB962C8B-B14F-4D97-AF65-F5344CB8AC3E}">
        <p14:creationId xmlns:p14="http://schemas.microsoft.com/office/powerpoint/2010/main" val="239316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ChangeArrowheads="1" noTextEdit="1"/>
          </p:cNvSpPr>
          <p:nvPr>
            <p:ph type="sldImg" idx="4294967295"/>
          </p:nvPr>
        </p:nvSpPr>
        <p:spPr bwMode="auto">
          <a:ln>
            <a:solidFill>
              <a:srgbClr val="000000"/>
            </a:solidFill>
            <a:miter lim="800000"/>
            <a:headEnd/>
            <a:tailEnd/>
          </a:ln>
        </p:spPr>
      </p:sp>
      <p:sp>
        <p:nvSpPr>
          <p:cNvPr id="45059" name="Not Yer Tutucusu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5060"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9392" indent="-292073">
              <a:defRPr>
                <a:solidFill>
                  <a:schemeClr val="tx1"/>
                </a:solidFill>
                <a:latin typeface="Calibri" panose="020F0502020204030204" pitchFamily="34" charset="0"/>
              </a:defRPr>
            </a:lvl2pPr>
            <a:lvl3pPr marL="1168296" indent="-233659">
              <a:defRPr>
                <a:solidFill>
                  <a:schemeClr val="tx1"/>
                </a:solidFill>
                <a:latin typeface="Calibri" panose="020F0502020204030204" pitchFamily="34" charset="0"/>
              </a:defRPr>
            </a:lvl3pPr>
            <a:lvl4pPr marL="1635614" indent="-233659">
              <a:defRPr>
                <a:solidFill>
                  <a:schemeClr val="tx1"/>
                </a:solidFill>
                <a:latin typeface="Calibri" panose="020F0502020204030204" pitchFamily="34" charset="0"/>
              </a:defRPr>
            </a:lvl4pPr>
            <a:lvl5pPr marL="2102932" indent="-233659">
              <a:defRPr>
                <a:solidFill>
                  <a:schemeClr val="tx1"/>
                </a:solidFill>
                <a:latin typeface="Calibri" panose="020F0502020204030204" pitchFamily="34" charset="0"/>
              </a:defRPr>
            </a:lvl5pPr>
            <a:lvl6pPr marL="2570251" indent="-233659" eaLnBrk="0" fontAlgn="base" hangingPunct="0">
              <a:spcBef>
                <a:spcPct val="0"/>
              </a:spcBef>
              <a:spcAft>
                <a:spcPct val="0"/>
              </a:spcAft>
              <a:defRPr>
                <a:solidFill>
                  <a:schemeClr val="tx1"/>
                </a:solidFill>
                <a:latin typeface="Calibri" panose="020F0502020204030204" pitchFamily="34" charset="0"/>
              </a:defRPr>
            </a:lvl6pPr>
            <a:lvl7pPr marL="3037569" indent="-233659" eaLnBrk="0" fontAlgn="base" hangingPunct="0">
              <a:spcBef>
                <a:spcPct val="0"/>
              </a:spcBef>
              <a:spcAft>
                <a:spcPct val="0"/>
              </a:spcAft>
              <a:defRPr>
                <a:solidFill>
                  <a:schemeClr val="tx1"/>
                </a:solidFill>
                <a:latin typeface="Calibri" panose="020F0502020204030204" pitchFamily="34" charset="0"/>
              </a:defRPr>
            </a:lvl7pPr>
            <a:lvl8pPr marL="3504886" indent="-233659" eaLnBrk="0" fontAlgn="base" hangingPunct="0">
              <a:spcBef>
                <a:spcPct val="0"/>
              </a:spcBef>
              <a:spcAft>
                <a:spcPct val="0"/>
              </a:spcAft>
              <a:defRPr>
                <a:solidFill>
                  <a:schemeClr val="tx1"/>
                </a:solidFill>
                <a:latin typeface="Calibri" panose="020F0502020204030204" pitchFamily="34" charset="0"/>
              </a:defRPr>
            </a:lvl8pPr>
            <a:lvl9pPr marL="3972205" indent="-233659"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fld id="{893AE9D5-C74A-464B-A314-55A9925E2463}" type="slidenum">
              <a:rPr lang="tr-TR" altLang="tr-TR" smtClean="0"/>
              <a:pPr>
                <a:buFont typeface="Arial" panose="020B0604020202020204" pitchFamily="34" charset="0"/>
                <a:buChar char="•"/>
              </a:pPr>
              <a:t>3</a:t>
            </a:fld>
            <a:endParaRPr lang="tr-TR" altLang="tr-TR" smtClean="0"/>
          </a:p>
        </p:txBody>
      </p:sp>
    </p:spTree>
    <p:extLst>
      <p:ext uri="{BB962C8B-B14F-4D97-AF65-F5344CB8AC3E}">
        <p14:creationId xmlns:p14="http://schemas.microsoft.com/office/powerpoint/2010/main" val="344823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ChangeArrowheads="1" noTextEdit="1"/>
          </p:cNvSpPr>
          <p:nvPr>
            <p:ph type="sldImg" idx="4294967295"/>
          </p:nvPr>
        </p:nvSpPr>
        <p:spPr bwMode="auto">
          <a:ln>
            <a:solidFill>
              <a:srgbClr val="000000"/>
            </a:solidFill>
            <a:miter lim="800000"/>
            <a:headEnd/>
            <a:tailEnd/>
          </a:ln>
        </p:spPr>
      </p:sp>
      <p:sp>
        <p:nvSpPr>
          <p:cNvPr id="45059" name="Not Yer Tutucusu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5060"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9392" indent="-292073">
              <a:defRPr>
                <a:solidFill>
                  <a:schemeClr val="tx1"/>
                </a:solidFill>
                <a:latin typeface="Calibri" panose="020F0502020204030204" pitchFamily="34" charset="0"/>
              </a:defRPr>
            </a:lvl2pPr>
            <a:lvl3pPr marL="1168296" indent="-233659">
              <a:defRPr>
                <a:solidFill>
                  <a:schemeClr val="tx1"/>
                </a:solidFill>
                <a:latin typeface="Calibri" panose="020F0502020204030204" pitchFamily="34" charset="0"/>
              </a:defRPr>
            </a:lvl3pPr>
            <a:lvl4pPr marL="1635614" indent="-233659">
              <a:defRPr>
                <a:solidFill>
                  <a:schemeClr val="tx1"/>
                </a:solidFill>
                <a:latin typeface="Calibri" panose="020F0502020204030204" pitchFamily="34" charset="0"/>
              </a:defRPr>
            </a:lvl4pPr>
            <a:lvl5pPr marL="2102932" indent="-233659">
              <a:defRPr>
                <a:solidFill>
                  <a:schemeClr val="tx1"/>
                </a:solidFill>
                <a:latin typeface="Calibri" panose="020F0502020204030204" pitchFamily="34" charset="0"/>
              </a:defRPr>
            </a:lvl5pPr>
            <a:lvl6pPr marL="2570251" indent="-233659" eaLnBrk="0" fontAlgn="base" hangingPunct="0">
              <a:spcBef>
                <a:spcPct val="0"/>
              </a:spcBef>
              <a:spcAft>
                <a:spcPct val="0"/>
              </a:spcAft>
              <a:defRPr>
                <a:solidFill>
                  <a:schemeClr val="tx1"/>
                </a:solidFill>
                <a:latin typeface="Calibri" panose="020F0502020204030204" pitchFamily="34" charset="0"/>
              </a:defRPr>
            </a:lvl6pPr>
            <a:lvl7pPr marL="3037569" indent="-233659" eaLnBrk="0" fontAlgn="base" hangingPunct="0">
              <a:spcBef>
                <a:spcPct val="0"/>
              </a:spcBef>
              <a:spcAft>
                <a:spcPct val="0"/>
              </a:spcAft>
              <a:defRPr>
                <a:solidFill>
                  <a:schemeClr val="tx1"/>
                </a:solidFill>
                <a:latin typeface="Calibri" panose="020F0502020204030204" pitchFamily="34" charset="0"/>
              </a:defRPr>
            </a:lvl7pPr>
            <a:lvl8pPr marL="3504886" indent="-233659" eaLnBrk="0" fontAlgn="base" hangingPunct="0">
              <a:spcBef>
                <a:spcPct val="0"/>
              </a:spcBef>
              <a:spcAft>
                <a:spcPct val="0"/>
              </a:spcAft>
              <a:defRPr>
                <a:solidFill>
                  <a:schemeClr val="tx1"/>
                </a:solidFill>
                <a:latin typeface="Calibri" panose="020F0502020204030204" pitchFamily="34" charset="0"/>
              </a:defRPr>
            </a:lvl8pPr>
            <a:lvl9pPr marL="3972205" indent="-233659"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fld id="{893AE9D5-C74A-464B-A314-55A9925E2463}" type="slidenum">
              <a:rPr lang="tr-TR" altLang="tr-TR" smtClean="0"/>
              <a:pPr>
                <a:buFont typeface="Arial" panose="020B0604020202020204" pitchFamily="34" charset="0"/>
                <a:buChar char="•"/>
              </a:pPr>
              <a:t>4</a:t>
            </a:fld>
            <a:endParaRPr lang="tr-TR" altLang="tr-TR" smtClean="0"/>
          </a:p>
        </p:txBody>
      </p:sp>
    </p:spTree>
    <p:extLst>
      <p:ext uri="{BB962C8B-B14F-4D97-AF65-F5344CB8AC3E}">
        <p14:creationId xmlns:p14="http://schemas.microsoft.com/office/powerpoint/2010/main" val="338720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357CD0C-729E-42B3-A30B-96AE3F2DE660}" type="datetimeFigureOut">
              <a:rPr lang="tr-TR" smtClean="0"/>
              <a:t>17.01.2020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149479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57CD0C-729E-42B3-A30B-96AE3F2DE660}" type="datetimeFigureOut">
              <a:rPr lang="tr-TR" smtClean="0"/>
              <a:t>17.01.2020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161522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57CD0C-729E-42B3-A30B-96AE3F2DE660}" type="datetimeFigureOut">
              <a:rPr lang="tr-TR" smtClean="0"/>
              <a:t>17.01.2020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30007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main title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6335" y="532985"/>
            <a:ext cx="10515600" cy="613955"/>
          </a:xfrm>
          <a:prstGeom prst="rect">
            <a:avLst/>
          </a:prstGeom>
        </p:spPr>
        <p:txBody>
          <a:bodyPr lIns="0" tIns="0" rIns="0" bIns="0"/>
          <a:lstStyle>
            <a:lvl1pPr>
              <a:defRPr sz="3600">
                <a:solidFill>
                  <a:srgbClr val="767171"/>
                </a:solidFill>
                <a:latin typeface="Tahoma" panose="020B0604030504040204" pitchFamily="34" charset="0"/>
                <a:cs typeface="Tahoma" panose="020B0604030504040204" pitchFamily="34" charset="0"/>
              </a:defRPr>
            </a:lvl1pPr>
          </a:lstStyle>
          <a:p>
            <a:r>
              <a:rPr lang="en-US" altLang="ko-KR" smtClean="0"/>
              <a:t>Slide main title</a:t>
            </a:r>
            <a:endParaRPr lang="en-US" dirty="0"/>
          </a:p>
        </p:txBody>
      </p:sp>
      <p:sp>
        <p:nvSpPr>
          <p:cNvPr id="24" name="텍스트 개체 틀 23"/>
          <p:cNvSpPr>
            <a:spLocks noGrp="1"/>
          </p:cNvSpPr>
          <p:nvPr>
            <p:ph type="body" sz="quarter" idx="10" hasCustomPrompt="1"/>
          </p:nvPr>
        </p:nvSpPr>
        <p:spPr>
          <a:xfrm>
            <a:off x="906335" y="1005156"/>
            <a:ext cx="9000067" cy="185113"/>
          </a:xfrm>
          <a:prstGeom prst="rect">
            <a:avLst/>
          </a:prstGeom>
        </p:spPr>
        <p:txBody>
          <a:bodyPr lIns="0" tIns="0" rIns="0" bIns="0"/>
          <a:lstStyle>
            <a:lvl1pPr marL="0" indent="0">
              <a:buNone/>
              <a:defRPr sz="1400" baseline="0">
                <a:solidFill>
                  <a:schemeClr val="bg2">
                    <a:lumMod val="75000"/>
                  </a:schemeClr>
                </a:solidFill>
                <a:latin typeface="+mn-lt"/>
              </a:defRPr>
            </a:lvl1pPr>
          </a:lstStyle>
          <a:p>
            <a:pPr lvl="0"/>
            <a:r>
              <a:rPr lang="en-US" altLang="ko-KR" smtClean="0"/>
              <a:t>Slide sub title</a:t>
            </a:r>
            <a:endParaRPr lang="ko-KR" altLang="en-US"/>
          </a:p>
        </p:txBody>
      </p:sp>
    </p:spTree>
    <p:extLst>
      <p:ext uri="{BB962C8B-B14F-4D97-AF65-F5344CB8AC3E}">
        <p14:creationId xmlns:p14="http://schemas.microsoft.com/office/powerpoint/2010/main" val="42626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57CD0C-729E-42B3-A30B-96AE3F2DE660}" type="datetimeFigureOut">
              <a:rPr lang="tr-TR" smtClean="0"/>
              <a:t>17.01.2020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287677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357CD0C-729E-42B3-A30B-96AE3F2DE660}" type="datetimeFigureOut">
              <a:rPr lang="tr-TR" smtClean="0"/>
              <a:t>17.01.2020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102612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357CD0C-729E-42B3-A30B-96AE3F2DE660}" type="datetimeFigureOut">
              <a:rPr lang="tr-TR" smtClean="0"/>
              <a:t>17.01.2020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38002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357CD0C-729E-42B3-A30B-96AE3F2DE660}" type="datetimeFigureOut">
              <a:rPr lang="tr-TR" smtClean="0"/>
              <a:t>17.01.2020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256738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357CD0C-729E-42B3-A30B-96AE3F2DE660}" type="datetimeFigureOut">
              <a:rPr lang="tr-TR" smtClean="0"/>
              <a:t>17.01.2020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325261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57CD0C-729E-42B3-A30B-96AE3F2DE660}" type="datetimeFigureOut">
              <a:rPr lang="tr-TR" smtClean="0"/>
              <a:t>17.01.2020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231670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57CD0C-729E-42B3-A30B-96AE3F2DE660}" type="datetimeFigureOut">
              <a:rPr lang="tr-TR" smtClean="0"/>
              <a:t>17.01.2020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90146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57CD0C-729E-42B3-A30B-96AE3F2DE660}" type="datetimeFigureOut">
              <a:rPr lang="tr-TR" smtClean="0"/>
              <a:t>17.01.2020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A4FF16-7699-4D8D-AA72-5207C5A39940}" type="slidenum">
              <a:rPr lang="tr-TR" smtClean="0"/>
              <a:t>‹#›</a:t>
            </a:fld>
            <a:endParaRPr lang="tr-TR"/>
          </a:p>
        </p:txBody>
      </p:sp>
    </p:spTree>
    <p:extLst>
      <p:ext uri="{BB962C8B-B14F-4D97-AF65-F5344CB8AC3E}">
        <p14:creationId xmlns:p14="http://schemas.microsoft.com/office/powerpoint/2010/main" val="394904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7CD0C-729E-42B3-A30B-96AE3F2DE660}" type="datetimeFigureOut">
              <a:rPr lang="tr-TR" smtClean="0"/>
              <a:t>17.01.2020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4FF16-7699-4D8D-AA72-5207C5A39940}" type="slidenum">
              <a:rPr lang="tr-TR" smtClean="0"/>
              <a:t>‹#›</a:t>
            </a:fld>
            <a:endParaRPr lang="tr-TR"/>
          </a:p>
        </p:txBody>
      </p:sp>
    </p:spTree>
    <p:extLst>
      <p:ext uri="{BB962C8B-B14F-4D97-AF65-F5344CB8AC3E}">
        <p14:creationId xmlns:p14="http://schemas.microsoft.com/office/powerpoint/2010/main" val="424179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6375"/>
          <a:stretch/>
        </p:blipFill>
        <p:spPr>
          <a:xfrm>
            <a:off x="1" y="0"/>
            <a:ext cx="12192000" cy="6858000"/>
          </a:xfrm>
          <a:prstGeom prst="rect">
            <a:avLst/>
          </a:prstGeom>
        </p:spPr>
      </p:pic>
      <p:sp>
        <p:nvSpPr>
          <p:cNvPr id="3" name="자유형 7"/>
          <p:cNvSpPr/>
          <p:nvPr/>
        </p:nvSpPr>
        <p:spPr>
          <a:xfrm>
            <a:off x="-3" y="0"/>
            <a:ext cx="12192004"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solidFill>
            <a:srgbClr val="2D2C3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직사각형 61"/>
          <p:cNvSpPr/>
          <p:nvPr/>
        </p:nvSpPr>
        <p:spPr>
          <a:xfrm>
            <a:off x="3834756" y="3750833"/>
            <a:ext cx="4522477" cy="3107167"/>
          </a:xfrm>
          <a:prstGeom prst="rect">
            <a:avLst/>
          </a:prstGeom>
          <a:pattFill prst="dkDnDiag">
            <a:fgClr>
              <a:srgbClr val="2B5B7F"/>
            </a:fgClr>
            <a:bgClr>
              <a:srgbClr val="2E6D8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Calibri" panose="020F0502020204030204"/>
              <a:ea typeface="맑은 고딕" panose="020B0503020000020004" pitchFamily="34" charset="-127"/>
            </a:endParaRPr>
          </a:p>
        </p:txBody>
      </p:sp>
      <p:cxnSp>
        <p:nvCxnSpPr>
          <p:cNvPr id="24" name="직선 연결선 32"/>
          <p:cNvCxnSpPr/>
          <p:nvPr/>
        </p:nvCxnSpPr>
        <p:spPr>
          <a:xfrm flipV="1">
            <a:off x="3769039" y="0"/>
            <a:ext cx="0" cy="2954216"/>
          </a:xfrm>
          <a:prstGeom prst="line">
            <a:avLst/>
          </a:prstGeom>
          <a:ln w="3175">
            <a:solidFill>
              <a:srgbClr val="5D9D92">
                <a:alpha val="31000"/>
              </a:srgbClr>
            </a:solidFill>
          </a:ln>
        </p:spPr>
        <p:style>
          <a:lnRef idx="1">
            <a:schemeClr val="accent1"/>
          </a:lnRef>
          <a:fillRef idx="0">
            <a:schemeClr val="accent1"/>
          </a:fillRef>
          <a:effectRef idx="0">
            <a:schemeClr val="accent1"/>
          </a:effectRef>
          <a:fontRef idx="minor">
            <a:schemeClr val="tx1"/>
          </a:fontRef>
        </p:style>
      </p:cxnSp>
      <p:cxnSp>
        <p:nvCxnSpPr>
          <p:cNvPr id="28" name="직선 연결선 37"/>
          <p:cNvCxnSpPr/>
          <p:nvPr/>
        </p:nvCxnSpPr>
        <p:spPr>
          <a:xfrm flipH="1">
            <a:off x="-3" y="3753911"/>
            <a:ext cx="12192004" cy="0"/>
          </a:xfrm>
          <a:prstGeom prst="line">
            <a:avLst/>
          </a:prstGeom>
          <a:ln w="3175">
            <a:solidFill>
              <a:schemeClr val="bg1">
                <a:alpha val="31000"/>
              </a:schemeClr>
            </a:solidFill>
          </a:ln>
        </p:spPr>
        <p:style>
          <a:lnRef idx="1">
            <a:schemeClr val="accent1"/>
          </a:lnRef>
          <a:fillRef idx="0">
            <a:schemeClr val="accent1"/>
          </a:fillRef>
          <a:effectRef idx="0">
            <a:schemeClr val="accent1"/>
          </a:effectRef>
          <a:fontRef idx="minor">
            <a:schemeClr val="tx1"/>
          </a:fontRef>
        </p:style>
      </p:cxnSp>
      <p:grpSp>
        <p:nvGrpSpPr>
          <p:cNvPr id="42" name="Grup 41"/>
          <p:cNvGrpSpPr/>
          <p:nvPr/>
        </p:nvGrpSpPr>
        <p:grpSpPr>
          <a:xfrm>
            <a:off x="5414963" y="2027264"/>
            <a:ext cx="1230312" cy="1227137"/>
            <a:chOff x="5414963" y="2027264"/>
            <a:chExt cx="1230312" cy="1227137"/>
          </a:xfrm>
        </p:grpSpPr>
        <p:sp>
          <p:nvSpPr>
            <p:cNvPr id="31" name="Oval 30">
              <a:extLst>
                <a:ext uri="{FF2B5EF4-FFF2-40B4-BE49-F238E27FC236}">
                  <a16:creationId xmlns:a16="http://schemas.microsoft.com/office/drawing/2014/main" id="{BA08119C-EBEF-5842-B2E4-5B39CD622A9E}"/>
                </a:ext>
              </a:extLst>
            </p:cNvPr>
            <p:cNvSpPr/>
            <p:nvPr/>
          </p:nvSpPr>
          <p:spPr bwMode="auto">
            <a:xfrm>
              <a:off x="5414963" y="2027264"/>
              <a:ext cx="1230312" cy="1227137"/>
            </a:xfrm>
            <a:prstGeom prst="ellipse">
              <a:avLst/>
            </a:prstGeom>
            <a:solidFill>
              <a:srgbClr val="2B5B7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32" name="Resim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518442" y="2136519"/>
              <a:ext cx="1013540" cy="10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Metin kutusu 25"/>
          <p:cNvSpPr txBox="1">
            <a:spLocks noChangeArrowheads="1"/>
          </p:cNvSpPr>
          <p:nvPr/>
        </p:nvSpPr>
        <p:spPr bwMode="auto">
          <a:xfrm>
            <a:off x="3834756" y="4199027"/>
            <a:ext cx="45224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None/>
            </a:pPr>
            <a:r>
              <a:rPr lang="tr-TR" altLang="tr-TR" sz="3600" b="1" dirty="0" smtClean="0">
                <a:solidFill>
                  <a:schemeClr val="bg1"/>
                </a:solidFill>
              </a:rPr>
              <a:t>… VALİLİĞİ</a:t>
            </a:r>
            <a:endParaRPr lang="tr-TR" altLang="tr-TR" sz="3600" b="1" dirty="0">
              <a:solidFill>
                <a:schemeClr val="bg1"/>
              </a:solidFill>
            </a:endParaRPr>
          </a:p>
        </p:txBody>
      </p:sp>
      <p:grpSp>
        <p:nvGrpSpPr>
          <p:cNvPr id="43" name="Grup 42"/>
          <p:cNvGrpSpPr/>
          <p:nvPr/>
        </p:nvGrpSpPr>
        <p:grpSpPr>
          <a:xfrm>
            <a:off x="3834756" y="5928653"/>
            <a:ext cx="4522478" cy="409575"/>
            <a:chOff x="3834756" y="5820011"/>
            <a:chExt cx="4522478" cy="409575"/>
          </a:xfrm>
        </p:grpSpPr>
        <p:sp>
          <p:nvSpPr>
            <p:cNvPr id="34" name="Metin kutusu 31">
              <a:extLst>
                <a:ext uri="{FF2B5EF4-FFF2-40B4-BE49-F238E27FC236}">
                  <a16:creationId xmlns:a16="http://schemas.microsoft.com/office/drawing/2014/main" id="{304FBA2C-7B5D-3945-8656-443C5E5F8E86}"/>
                </a:ext>
              </a:extLst>
            </p:cNvPr>
            <p:cNvSpPr txBox="1">
              <a:spLocks noChangeArrowheads="1"/>
            </p:cNvSpPr>
            <p:nvPr/>
          </p:nvSpPr>
          <p:spPr bwMode="auto">
            <a:xfrm>
              <a:off x="3834756" y="5856587"/>
              <a:ext cx="45224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None/>
                <a:defRPr/>
              </a:pPr>
              <a:r>
                <a:rPr lang="tr-TR" altLang="tr-TR" sz="1600" b="1" dirty="0" smtClean="0">
                  <a:solidFill>
                    <a:schemeClr val="bg1"/>
                  </a:solidFill>
                  <a:latin typeface="+mn-lt"/>
                </a:rPr>
                <a:t> 2020 YILI </a:t>
              </a:r>
              <a:r>
                <a:rPr lang="tr-TR" altLang="tr-TR" sz="1600" b="1" dirty="0" smtClean="0">
                  <a:solidFill>
                    <a:schemeClr val="bg1"/>
                  </a:solidFill>
                </a:rPr>
                <a:t>ÇALIŞMA PLANI FAALİYETLERİ/PROJELERİ</a:t>
              </a:r>
              <a:endParaRPr lang="tr-TR" altLang="tr-TR" sz="1600" b="1" dirty="0">
                <a:solidFill>
                  <a:schemeClr val="bg1"/>
                </a:solidFill>
                <a:cs typeface="Tahoma" panose="020B0604030504040204" pitchFamily="34" charset="0"/>
              </a:endParaRPr>
            </a:p>
          </p:txBody>
        </p:sp>
        <p:grpSp>
          <p:nvGrpSpPr>
            <p:cNvPr id="40" name="Grup 39"/>
            <p:cNvGrpSpPr/>
            <p:nvPr/>
          </p:nvGrpSpPr>
          <p:grpSpPr>
            <a:xfrm>
              <a:off x="3834760" y="5820011"/>
              <a:ext cx="4522474" cy="409575"/>
              <a:chOff x="3834760" y="5820011"/>
              <a:chExt cx="4522474" cy="409575"/>
            </a:xfrm>
          </p:grpSpPr>
          <p:cxnSp>
            <p:nvCxnSpPr>
              <p:cNvPr id="35" name="직선 연결선 37"/>
              <p:cNvCxnSpPr/>
              <p:nvPr/>
            </p:nvCxnSpPr>
            <p:spPr>
              <a:xfrm flipH="1">
                <a:off x="3834760" y="5820011"/>
                <a:ext cx="4522474" cy="0"/>
              </a:xfrm>
              <a:prstGeom prst="line">
                <a:avLst/>
              </a:prstGeom>
              <a:ln w="19050">
                <a:solidFill>
                  <a:schemeClr val="bg1">
                    <a:alpha val="31000"/>
                  </a:schemeClr>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flipH="1">
                <a:off x="3834760" y="6229586"/>
                <a:ext cx="4522474" cy="0"/>
              </a:xfrm>
              <a:prstGeom prst="line">
                <a:avLst/>
              </a:prstGeom>
              <a:ln w="19050">
                <a:solidFill>
                  <a:schemeClr val="bg1">
                    <a:alpha val="31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137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4374" b="29174"/>
          <a:stretch/>
        </p:blipFill>
        <p:spPr>
          <a:xfrm>
            <a:off x="-6" y="871261"/>
            <a:ext cx="12192006" cy="5986740"/>
          </a:xfrm>
          <a:prstGeom prst="rect">
            <a:avLst/>
          </a:prstGeom>
        </p:spPr>
      </p:pic>
      <p:sp>
        <p:nvSpPr>
          <p:cNvPr id="186" name="자유형 7"/>
          <p:cNvSpPr/>
          <p:nvPr/>
        </p:nvSpPr>
        <p:spPr>
          <a:xfrm>
            <a:off x="-5" y="3653514"/>
            <a:ext cx="12192002" cy="3204485"/>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2" name="직사각형 61"/>
          <p:cNvSpPr/>
          <p:nvPr/>
        </p:nvSpPr>
        <p:spPr>
          <a:xfrm>
            <a:off x="0" y="0"/>
            <a:ext cx="12192000" cy="3653514"/>
          </a:xfrm>
          <a:prstGeom prst="rect">
            <a:avLst/>
          </a:prstGeom>
          <a:pattFill prst="dkDnDiag">
            <a:fgClr>
              <a:srgbClr val="2B5B7F"/>
            </a:fgClr>
            <a:bgClr>
              <a:srgbClr val="2E6D8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Calibri" panose="020F0502020204030204"/>
              <a:ea typeface="맑은 고딕" panose="020B0503020000020004" pitchFamily="34" charset="-127"/>
            </a:endParaRPr>
          </a:p>
        </p:txBody>
      </p:sp>
      <p:sp>
        <p:nvSpPr>
          <p:cNvPr id="55" name="Rectangle: Rounded Corners 28">
            <a:extLst>
              <a:ext uri="{FF2B5EF4-FFF2-40B4-BE49-F238E27FC236}">
                <a16:creationId xmlns:a16="http://schemas.microsoft.com/office/drawing/2014/main" id="{97A381B6-69B4-468A-A5E0-4C8658EB7E93}"/>
              </a:ext>
            </a:extLst>
          </p:cNvPr>
          <p:cNvSpPr/>
          <p:nvPr/>
        </p:nvSpPr>
        <p:spPr>
          <a:xfrm>
            <a:off x="1992683" y="2894260"/>
            <a:ext cx="3596547" cy="1912159"/>
          </a:xfrm>
          <a:prstGeom prst="roundRect">
            <a:avLst>
              <a:gd name="adj" fmla="val 0"/>
            </a:avLst>
          </a:prstGeom>
          <a:gradFill>
            <a:gsLst>
              <a:gs pos="0">
                <a:srgbClr val="0070C0"/>
              </a:gs>
              <a:gs pos="100000">
                <a:srgbClr val="3ABFC4"/>
              </a:gs>
            </a:gsLst>
            <a:lin ang="270000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직사각형 61"/>
          <p:cNvSpPr/>
          <p:nvPr/>
        </p:nvSpPr>
        <p:spPr>
          <a:xfrm>
            <a:off x="0" y="6545851"/>
            <a:ext cx="12192000" cy="323893"/>
          </a:xfrm>
          <a:prstGeom prst="rect">
            <a:avLst/>
          </a:prstGeom>
          <a:pattFill prst="dkDnDiag">
            <a:fgClr>
              <a:srgbClr val="2B5B7F"/>
            </a:fgClr>
            <a:bgClr>
              <a:srgbClr val="2E6D8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Calibri" panose="020F0502020204030204"/>
              <a:ea typeface="맑은 고딕" panose="020B0503020000020004" pitchFamily="34" charset="-127"/>
            </a:endParaRPr>
          </a:p>
        </p:txBody>
      </p:sp>
      <p:grpSp>
        <p:nvGrpSpPr>
          <p:cNvPr id="4" name="Grup 3"/>
          <p:cNvGrpSpPr/>
          <p:nvPr/>
        </p:nvGrpSpPr>
        <p:grpSpPr>
          <a:xfrm>
            <a:off x="2895667" y="2163542"/>
            <a:ext cx="6400667" cy="525370"/>
            <a:chOff x="2895667" y="2099534"/>
            <a:chExt cx="6400667" cy="525370"/>
          </a:xfrm>
        </p:grpSpPr>
        <p:sp>
          <p:nvSpPr>
            <p:cNvPr id="135" name="Dikdörtgen 134"/>
            <p:cNvSpPr/>
            <p:nvPr/>
          </p:nvSpPr>
          <p:spPr>
            <a:xfrm>
              <a:off x="3321398" y="2099534"/>
              <a:ext cx="5549211" cy="517065"/>
            </a:xfrm>
            <a:prstGeom prst="rect">
              <a:avLst/>
            </a:prstGeom>
          </p:spPr>
          <p:txBody>
            <a:bodyPr wrap="none">
              <a:spAutoFit/>
            </a:bodyPr>
            <a:lstStyle/>
            <a:p>
              <a:pPr algn="ctr">
                <a:lnSpc>
                  <a:spcPct val="115000"/>
                </a:lnSpc>
                <a:spcBef>
                  <a:spcPct val="0"/>
                </a:spcBef>
                <a:spcAft>
                  <a:spcPts val="1000"/>
                </a:spcAft>
              </a:pPr>
              <a:r>
                <a:rPr lang="tr-TR" altLang="tr-TR" sz="2400" b="1" dirty="0" smtClean="0">
                  <a:solidFill>
                    <a:schemeClr val="bg1"/>
                  </a:solidFill>
                </a:rPr>
                <a:t>2020 Yılı Çalışma Planı Faaliyetler/Projeler</a:t>
              </a:r>
              <a:endParaRPr lang="tr-TR" altLang="tr-TR" sz="2400" b="1" dirty="0">
                <a:solidFill>
                  <a:schemeClr val="bg1"/>
                </a:solidFill>
                <a:cs typeface="Times New Roman" panose="02020603050405020304" pitchFamily="18" charset="0"/>
              </a:endParaRPr>
            </a:p>
          </p:txBody>
        </p:sp>
        <p:cxnSp>
          <p:nvCxnSpPr>
            <p:cNvPr id="151" name="직선 연결선 37"/>
            <p:cNvCxnSpPr/>
            <p:nvPr/>
          </p:nvCxnSpPr>
          <p:spPr>
            <a:xfrm flipH="1">
              <a:off x="2895667" y="2130892"/>
              <a:ext cx="6400667" cy="2306"/>
            </a:xfrm>
            <a:prstGeom prst="line">
              <a:avLst/>
            </a:prstGeom>
            <a:ln w="19050">
              <a:solidFill>
                <a:schemeClr val="bg1">
                  <a:alpha val="31000"/>
                </a:schemeClr>
              </a:solidFill>
            </a:ln>
          </p:spPr>
          <p:style>
            <a:lnRef idx="1">
              <a:schemeClr val="accent1"/>
            </a:lnRef>
            <a:fillRef idx="0">
              <a:schemeClr val="accent1"/>
            </a:fillRef>
            <a:effectRef idx="0">
              <a:schemeClr val="accent1"/>
            </a:effectRef>
            <a:fontRef idx="minor">
              <a:schemeClr val="tx1"/>
            </a:fontRef>
          </p:style>
        </p:cxnSp>
        <p:cxnSp>
          <p:nvCxnSpPr>
            <p:cNvPr id="152" name="직선 연결선 37"/>
            <p:cNvCxnSpPr/>
            <p:nvPr/>
          </p:nvCxnSpPr>
          <p:spPr>
            <a:xfrm flipH="1">
              <a:off x="2895667" y="2622598"/>
              <a:ext cx="6400667" cy="2306"/>
            </a:xfrm>
            <a:prstGeom prst="line">
              <a:avLst/>
            </a:prstGeom>
            <a:ln w="19050">
              <a:solidFill>
                <a:schemeClr val="bg1">
                  <a:alpha val="31000"/>
                </a:schemeClr>
              </a:solidFill>
            </a:ln>
          </p:spPr>
          <p:style>
            <a:lnRef idx="1">
              <a:schemeClr val="accent1"/>
            </a:lnRef>
            <a:fillRef idx="0">
              <a:schemeClr val="accent1"/>
            </a:fillRef>
            <a:effectRef idx="0">
              <a:schemeClr val="accent1"/>
            </a:effectRef>
            <a:fontRef idx="minor">
              <a:schemeClr val="tx1"/>
            </a:fontRef>
          </p:style>
        </p:cxnSp>
      </p:grpSp>
      <p:pic>
        <p:nvPicPr>
          <p:cNvPr id="173" name="Resim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589230" y="336004"/>
            <a:ext cx="1013540" cy="10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9" name="Grup 178"/>
          <p:cNvGrpSpPr/>
          <p:nvPr/>
        </p:nvGrpSpPr>
        <p:grpSpPr>
          <a:xfrm>
            <a:off x="2740095" y="3406459"/>
            <a:ext cx="2108200" cy="1325069"/>
            <a:chOff x="1463400" y="3356185"/>
            <a:chExt cx="2108200" cy="1325069"/>
          </a:xfrm>
        </p:grpSpPr>
        <p:sp>
          <p:nvSpPr>
            <p:cNvPr id="180" name="Dikdörtgen 1"/>
            <p:cNvSpPr>
              <a:spLocks noChangeArrowheads="1"/>
            </p:cNvSpPr>
            <p:nvPr/>
          </p:nvSpPr>
          <p:spPr bwMode="auto">
            <a:xfrm>
              <a:off x="1463400" y="3356185"/>
              <a:ext cx="21082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tr-TR" altLang="tr-TR" sz="1800" b="1" dirty="0">
                  <a:solidFill>
                    <a:schemeClr val="bg1"/>
                  </a:solidFill>
                </a:rPr>
                <a:t>Faaliyet/Proje Sayısı</a:t>
              </a:r>
            </a:p>
          </p:txBody>
        </p:sp>
        <p:sp>
          <p:nvSpPr>
            <p:cNvPr id="181" name="Dikdörtgen 30"/>
            <p:cNvSpPr>
              <a:spLocks noChangeArrowheads="1"/>
            </p:cNvSpPr>
            <p:nvPr/>
          </p:nvSpPr>
          <p:spPr bwMode="auto">
            <a:xfrm>
              <a:off x="2139033" y="3619425"/>
              <a:ext cx="7569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tr-TR" altLang="tr-TR" sz="7000" b="1" dirty="0" smtClean="0">
                  <a:solidFill>
                    <a:schemeClr val="bg1"/>
                  </a:solidFill>
                  <a:latin typeface="Tahoma" panose="020B0604030504040204" pitchFamily="34" charset="0"/>
                  <a:cs typeface="Tahoma" panose="020B0604030504040204" pitchFamily="34" charset="0"/>
                </a:rPr>
                <a:t>6</a:t>
              </a:r>
              <a:endParaRPr lang="tr-TR" altLang="tr-TR" sz="7000" b="1" dirty="0">
                <a:solidFill>
                  <a:schemeClr val="bg1"/>
                </a:solidFill>
                <a:latin typeface="Tahoma" panose="020B0604030504040204" pitchFamily="34" charset="0"/>
                <a:cs typeface="Tahoma" panose="020B0604030504040204" pitchFamily="34" charset="0"/>
              </a:endParaRPr>
            </a:p>
          </p:txBody>
        </p:sp>
      </p:grpSp>
      <p:sp>
        <p:nvSpPr>
          <p:cNvPr id="30" name="Freeform 5">
            <a:extLst>
              <a:ext uri="{FF2B5EF4-FFF2-40B4-BE49-F238E27FC236}">
                <a16:creationId xmlns:a16="http://schemas.microsoft.com/office/drawing/2014/main" id="{17A2FCE3-F4A4-4E3F-A53F-FAD3462EEB77}"/>
              </a:ext>
            </a:extLst>
          </p:cNvPr>
          <p:cNvSpPr>
            <a:spLocks noChangeArrowheads="1"/>
          </p:cNvSpPr>
          <p:nvPr/>
        </p:nvSpPr>
        <p:spPr bwMode="auto">
          <a:xfrm rot="5400000">
            <a:off x="3699606" y="3095865"/>
            <a:ext cx="189179" cy="327424"/>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black"/>
              </a:solidFill>
              <a:effectLst/>
              <a:uLnTx/>
              <a:uFillTx/>
            </a:endParaRPr>
          </a:p>
        </p:txBody>
      </p:sp>
      <p:sp>
        <p:nvSpPr>
          <p:cNvPr id="42" name="Rectangle: Rounded Corners 28">
            <a:extLst>
              <a:ext uri="{FF2B5EF4-FFF2-40B4-BE49-F238E27FC236}">
                <a16:creationId xmlns:a16="http://schemas.microsoft.com/office/drawing/2014/main" id="{97A381B6-69B4-468A-A5E0-4C8658EB7E93}"/>
              </a:ext>
            </a:extLst>
          </p:cNvPr>
          <p:cNvSpPr/>
          <p:nvPr/>
        </p:nvSpPr>
        <p:spPr>
          <a:xfrm>
            <a:off x="6976779" y="2892662"/>
            <a:ext cx="3607122" cy="1913757"/>
          </a:xfrm>
          <a:prstGeom prst="roundRect">
            <a:avLst>
              <a:gd name="adj" fmla="val 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43" name="Grup 42"/>
          <p:cNvGrpSpPr/>
          <p:nvPr/>
        </p:nvGrpSpPr>
        <p:grpSpPr>
          <a:xfrm>
            <a:off x="7504400" y="3228629"/>
            <a:ext cx="2346989" cy="1412774"/>
            <a:chOff x="2550985" y="3178355"/>
            <a:chExt cx="2346989" cy="1412774"/>
          </a:xfrm>
        </p:grpSpPr>
        <p:sp>
          <p:nvSpPr>
            <p:cNvPr id="44" name="Dikdörtgen 1"/>
            <p:cNvSpPr>
              <a:spLocks noChangeArrowheads="1"/>
            </p:cNvSpPr>
            <p:nvPr/>
          </p:nvSpPr>
          <p:spPr bwMode="auto">
            <a:xfrm>
              <a:off x="2550985" y="3178355"/>
              <a:ext cx="234698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tr-TR" altLang="tr-TR" sz="1800" b="1" dirty="0">
                  <a:solidFill>
                    <a:schemeClr val="bg1"/>
                  </a:solidFill>
                </a:rPr>
                <a:t>Performans Göstergesi</a:t>
              </a:r>
            </a:p>
          </p:txBody>
        </p:sp>
        <p:sp>
          <p:nvSpPr>
            <p:cNvPr id="45" name="Dikdörtgen 30"/>
            <p:cNvSpPr>
              <a:spLocks noChangeArrowheads="1"/>
            </p:cNvSpPr>
            <p:nvPr/>
          </p:nvSpPr>
          <p:spPr bwMode="auto">
            <a:xfrm>
              <a:off x="3346009" y="3529300"/>
              <a:ext cx="7569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tr-TR" altLang="tr-TR" sz="7000" b="1" dirty="0" smtClean="0">
                  <a:solidFill>
                    <a:schemeClr val="bg1"/>
                  </a:solidFill>
                  <a:latin typeface="Tahoma" panose="020B0604030504040204" pitchFamily="34" charset="0"/>
                  <a:cs typeface="Tahoma" panose="020B0604030504040204" pitchFamily="34" charset="0"/>
                </a:rPr>
                <a:t>9</a:t>
              </a:r>
              <a:endParaRPr lang="tr-TR" altLang="tr-TR" sz="7000" b="1" dirty="0">
                <a:solidFill>
                  <a:schemeClr val="bg1"/>
                </a:solidFill>
                <a:latin typeface="Tahoma" panose="020B0604030504040204" pitchFamily="34" charset="0"/>
                <a:cs typeface="Tahoma" panose="020B0604030504040204" pitchFamily="34" charset="0"/>
              </a:endParaRPr>
            </a:p>
          </p:txBody>
        </p:sp>
      </p:grpSp>
      <p:sp>
        <p:nvSpPr>
          <p:cNvPr id="46" name="Freeform 5">
            <a:extLst>
              <a:ext uri="{FF2B5EF4-FFF2-40B4-BE49-F238E27FC236}">
                <a16:creationId xmlns:a16="http://schemas.microsoft.com/office/drawing/2014/main" id="{17A2FCE3-F4A4-4E3F-A53F-FAD3462EEB77}"/>
              </a:ext>
            </a:extLst>
          </p:cNvPr>
          <p:cNvSpPr>
            <a:spLocks noChangeArrowheads="1"/>
          </p:cNvSpPr>
          <p:nvPr/>
        </p:nvSpPr>
        <p:spPr bwMode="auto">
          <a:xfrm rot="5400000">
            <a:off x="8685750" y="2989586"/>
            <a:ext cx="189179" cy="327424"/>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black"/>
              </a:solidFill>
              <a:effectLst/>
              <a:uLnTx/>
              <a:uFillTx/>
            </a:endParaRPr>
          </a:p>
        </p:txBody>
      </p:sp>
      <p:sp>
        <p:nvSpPr>
          <p:cNvPr id="3" name="Dikdörtgen 2"/>
          <p:cNvSpPr/>
          <p:nvPr/>
        </p:nvSpPr>
        <p:spPr>
          <a:xfrm>
            <a:off x="4189292" y="1546365"/>
            <a:ext cx="3813416" cy="523220"/>
          </a:xfrm>
          <a:prstGeom prst="rect">
            <a:avLst/>
          </a:prstGeom>
        </p:spPr>
        <p:txBody>
          <a:bodyPr wrap="none">
            <a:spAutoFit/>
          </a:bodyPr>
          <a:lstStyle/>
          <a:p>
            <a:pPr algn="ctr">
              <a:lnSpc>
                <a:spcPct val="100000"/>
              </a:lnSpc>
              <a:spcBef>
                <a:spcPct val="0"/>
              </a:spcBef>
              <a:buNone/>
            </a:pPr>
            <a:r>
              <a:rPr lang="tr-TR" altLang="tr-TR" sz="2800" b="1" dirty="0">
                <a:solidFill>
                  <a:schemeClr val="bg1"/>
                </a:solidFill>
                <a:cs typeface="Times New Roman" panose="02020603050405020304" pitchFamily="18" charset="0"/>
              </a:rPr>
              <a:t>GENEL DEĞERLENDİRME</a:t>
            </a:r>
          </a:p>
        </p:txBody>
      </p:sp>
    </p:spTree>
    <p:extLst>
      <p:ext uri="{BB962C8B-B14F-4D97-AF65-F5344CB8AC3E}">
        <p14:creationId xmlns:p14="http://schemas.microsoft.com/office/powerpoint/2010/main" val="20374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up 7"/>
          <p:cNvGrpSpPr>
            <a:grpSpLocks/>
          </p:cNvGrpSpPr>
          <p:nvPr/>
        </p:nvGrpSpPr>
        <p:grpSpPr bwMode="auto">
          <a:xfrm>
            <a:off x="0" y="-3175"/>
            <a:ext cx="12276138" cy="6861175"/>
            <a:chOff x="0" y="-3175"/>
            <a:chExt cx="12276306" cy="6861175"/>
          </a:xfrm>
        </p:grpSpPr>
        <p:sp>
          <p:nvSpPr>
            <p:cNvPr id="9" name="Dikdörtgen 8">
              <a:extLst>
                <a:ext uri="{FF2B5EF4-FFF2-40B4-BE49-F238E27FC236}">
                  <a16:creationId xmlns:a16="http://schemas.microsoft.com/office/drawing/2014/main" id="{46371DE6-B846-F240-8F01-4966D9656FAA}"/>
                </a:ext>
              </a:extLst>
            </p:cNvPr>
            <p:cNvSpPr/>
            <p:nvPr/>
          </p:nvSpPr>
          <p:spPr>
            <a:xfrm>
              <a:off x="0" y="579438"/>
              <a:ext cx="12192167" cy="6278562"/>
            </a:xfrm>
            <a:prstGeom prst="rect">
              <a:avLst/>
            </a:prstGeom>
            <a:pattFill prst="dkUp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fontAlgn="auto" hangingPunct="1">
                <a:lnSpc>
                  <a:spcPct val="100000"/>
                </a:lnSpc>
                <a:spcBef>
                  <a:spcPct val="0"/>
                </a:spcBef>
                <a:spcAft>
                  <a:spcPts val="0"/>
                </a:spcAft>
                <a:buFontTx/>
                <a:buNone/>
                <a:defRPr/>
              </a:pPr>
              <a:endParaRPr lang="tr-TR" altLang="tr-TR" sz="1800">
                <a:solidFill>
                  <a:srgbClr val="FF9F1B"/>
                </a:solidFill>
              </a:endParaRPr>
            </a:p>
          </p:txBody>
        </p:sp>
        <p:sp>
          <p:nvSpPr>
            <p:cNvPr id="10" name="Dik Üçgen 9">
              <a:extLst>
                <a:ext uri="{FF2B5EF4-FFF2-40B4-BE49-F238E27FC236}">
                  <a16:creationId xmlns:a16="http://schemas.microsoft.com/office/drawing/2014/main" id="{AC51EC52-B5B5-B441-B539-24D4BBA72C65}"/>
                </a:ext>
              </a:extLst>
            </p:cNvPr>
            <p:cNvSpPr/>
            <p:nvPr/>
          </p:nvSpPr>
          <p:spPr>
            <a:xfrm>
              <a:off x="0" y="2606675"/>
              <a:ext cx="4251383" cy="4251325"/>
            </a:xfrm>
            <a:prstGeom prst="rtTriangle">
              <a:avLst/>
            </a:prstGeom>
            <a:solidFill>
              <a:srgbClr val="2E53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Dikdörtgen 10">
              <a:extLst>
                <a:ext uri="{FF2B5EF4-FFF2-40B4-BE49-F238E27FC236}">
                  <a16:creationId xmlns:a16="http://schemas.microsoft.com/office/drawing/2014/main" id="{A3838AA0-BA5C-004B-855A-ED3BD74C9CBA}"/>
                </a:ext>
              </a:extLst>
            </p:cNvPr>
            <p:cNvSpPr/>
            <p:nvPr/>
          </p:nvSpPr>
          <p:spPr>
            <a:xfrm>
              <a:off x="184153" y="836613"/>
              <a:ext cx="11819100" cy="585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fontAlgn="auto" hangingPunct="1">
                <a:lnSpc>
                  <a:spcPct val="100000"/>
                </a:lnSpc>
                <a:spcBef>
                  <a:spcPct val="0"/>
                </a:spcBef>
                <a:spcAft>
                  <a:spcPts val="0"/>
                </a:spcAft>
                <a:buFontTx/>
                <a:buNone/>
                <a:defRPr/>
              </a:pPr>
              <a:endParaRPr lang="tr-TR" altLang="tr-TR" sz="1800">
                <a:solidFill>
                  <a:srgbClr val="FFFFFF"/>
                </a:solidFill>
              </a:endParaRPr>
            </a:p>
          </p:txBody>
        </p:sp>
        <p:sp>
          <p:nvSpPr>
            <p:cNvPr id="44106" name="Slide Number Placeholder 1"/>
            <p:cNvSpPr txBox="1">
              <a:spLocks noChangeArrowheads="1"/>
            </p:cNvSpPr>
            <p:nvPr/>
          </p:nvSpPr>
          <p:spPr bwMode="auto">
            <a:xfrm>
              <a:off x="11555413" y="6350000"/>
              <a:ext cx="636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tr-TR" sz="1200" b="1">
                <a:solidFill>
                  <a:schemeClr val="bg1"/>
                </a:solidFill>
              </a:endParaRPr>
            </a:p>
          </p:txBody>
        </p:sp>
        <p:sp>
          <p:nvSpPr>
            <p:cNvPr id="13" name="Yuvarlatılmış Dikdörtgen 12">
              <a:extLst>
                <a:ext uri="{FF2B5EF4-FFF2-40B4-BE49-F238E27FC236}">
                  <a16:creationId xmlns:a16="http://schemas.microsoft.com/office/drawing/2014/main" id="{C2222958-7A2A-E147-8411-7EAC32FA8E6B}"/>
                </a:ext>
              </a:extLst>
            </p:cNvPr>
            <p:cNvSpPr/>
            <p:nvPr/>
          </p:nvSpPr>
          <p:spPr>
            <a:xfrm>
              <a:off x="11566683" y="6361113"/>
              <a:ext cx="709623" cy="295275"/>
            </a:xfrm>
            <a:prstGeom prst="roundRect">
              <a:avLst/>
            </a:prstGeom>
            <a:solidFill>
              <a:srgbClr val="2E5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44108" name="Slide Number Placeholder 1"/>
            <p:cNvSpPr txBox="1">
              <a:spLocks noChangeArrowheads="1"/>
            </p:cNvSpPr>
            <p:nvPr/>
          </p:nvSpPr>
          <p:spPr bwMode="auto">
            <a:xfrm>
              <a:off x="11574869" y="6379184"/>
              <a:ext cx="636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fld id="{4D8A4677-7F6D-4CAF-BD0D-5CD335626015}" type="slidenum">
                <a:rPr lang="en-US" altLang="tr-TR" sz="1200" b="1">
                  <a:solidFill>
                    <a:schemeClr val="bg1"/>
                  </a:solidFill>
                </a:rPr>
                <a:pPr algn="ctr" eaLnBrk="1" hangingPunct="1">
                  <a:lnSpc>
                    <a:spcPct val="100000"/>
                  </a:lnSpc>
                  <a:spcBef>
                    <a:spcPct val="0"/>
                  </a:spcBef>
                  <a:buFontTx/>
                  <a:buNone/>
                </a:pPr>
                <a:t>3</a:t>
              </a:fld>
              <a:endParaRPr lang="en-US" altLang="tr-TR" sz="1200" b="1">
                <a:solidFill>
                  <a:schemeClr val="bg1"/>
                </a:solidFill>
              </a:endParaRPr>
            </a:p>
          </p:txBody>
        </p:sp>
        <p:sp>
          <p:nvSpPr>
            <p:cNvPr id="15" name="Dikdörtgen 11">
              <a:extLst>
                <a:ext uri="{FF2B5EF4-FFF2-40B4-BE49-F238E27FC236}">
                  <a16:creationId xmlns:a16="http://schemas.microsoft.com/office/drawing/2014/main" id="{6B46EE23-2026-0542-B9D4-871984F532E0}"/>
                </a:ext>
              </a:extLst>
            </p:cNvPr>
            <p:cNvSpPr/>
            <p:nvPr/>
          </p:nvSpPr>
          <p:spPr>
            <a:xfrm>
              <a:off x="1838350" y="485775"/>
              <a:ext cx="8515467" cy="260350"/>
            </a:xfrm>
            <a:custGeom>
              <a:avLst/>
              <a:gdLst>
                <a:gd name="connsiteX0" fmla="*/ 0 w 8516203"/>
                <a:gd name="connsiteY0" fmla="*/ 0 h 260224"/>
                <a:gd name="connsiteX1" fmla="*/ 8516203 w 8516203"/>
                <a:gd name="connsiteY1" fmla="*/ 0 h 260224"/>
                <a:gd name="connsiteX2" fmla="*/ 8516203 w 8516203"/>
                <a:gd name="connsiteY2" fmla="*/ 260224 h 260224"/>
                <a:gd name="connsiteX3" fmla="*/ 0 w 8516203"/>
                <a:gd name="connsiteY3" fmla="*/ 260224 h 260224"/>
                <a:gd name="connsiteX4" fmla="*/ 0 w 8516203"/>
                <a:gd name="connsiteY4" fmla="*/ 0 h 260224"/>
                <a:gd name="connsiteX0" fmla="*/ 0 w 8516203"/>
                <a:gd name="connsiteY0" fmla="*/ 0 h 260224"/>
                <a:gd name="connsiteX1" fmla="*/ 8516203 w 8516203"/>
                <a:gd name="connsiteY1" fmla="*/ 0 h 260224"/>
                <a:gd name="connsiteX2" fmla="*/ 8516203 w 8516203"/>
                <a:gd name="connsiteY2" fmla="*/ 260224 h 260224"/>
                <a:gd name="connsiteX3" fmla="*/ 293427 w 8516203"/>
                <a:gd name="connsiteY3" fmla="*/ 260224 h 260224"/>
                <a:gd name="connsiteX4" fmla="*/ 0 w 8516203"/>
                <a:gd name="connsiteY4" fmla="*/ 0 h 260224"/>
                <a:gd name="connsiteX0" fmla="*/ 0 w 8516203"/>
                <a:gd name="connsiteY0" fmla="*/ 0 h 260224"/>
                <a:gd name="connsiteX1" fmla="*/ 8516203 w 8516203"/>
                <a:gd name="connsiteY1" fmla="*/ 0 h 260224"/>
                <a:gd name="connsiteX2" fmla="*/ 8134066 w 8516203"/>
                <a:gd name="connsiteY2" fmla="*/ 260224 h 260224"/>
                <a:gd name="connsiteX3" fmla="*/ 293427 w 8516203"/>
                <a:gd name="connsiteY3" fmla="*/ 260224 h 260224"/>
                <a:gd name="connsiteX4" fmla="*/ 0 w 8516203"/>
                <a:gd name="connsiteY4" fmla="*/ 0 h 26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203" h="260224">
                  <a:moveTo>
                    <a:pt x="0" y="0"/>
                  </a:moveTo>
                  <a:lnTo>
                    <a:pt x="8516203" y="0"/>
                  </a:lnTo>
                  <a:lnTo>
                    <a:pt x="8134066" y="260224"/>
                  </a:lnTo>
                  <a:lnTo>
                    <a:pt x="293427" y="260224"/>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srgbClr val="44546A"/>
                </a:solidFill>
              </a:endParaRPr>
            </a:p>
          </p:txBody>
        </p:sp>
        <p:sp>
          <p:nvSpPr>
            <p:cNvPr id="16" name="Dikdörtgen 15">
              <a:extLst>
                <a:ext uri="{FF2B5EF4-FFF2-40B4-BE49-F238E27FC236}">
                  <a16:creationId xmlns:a16="http://schemas.microsoft.com/office/drawing/2014/main" id="{6A8EA7B9-F1C4-D84C-802D-45DFF80AAB02}"/>
                </a:ext>
              </a:extLst>
            </p:cNvPr>
            <p:cNvSpPr/>
            <p:nvPr/>
          </p:nvSpPr>
          <p:spPr>
            <a:xfrm>
              <a:off x="0" y="0"/>
              <a:ext cx="12192167" cy="615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srgbClr val="44546A"/>
                </a:solidFill>
              </a:endParaRPr>
            </a:p>
          </p:txBody>
        </p:sp>
        <p:sp>
          <p:nvSpPr>
            <p:cNvPr id="17" name="Dikdörtgen 16">
              <a:extLst>
                <a:ext uri="{FF2B5EF4-FFF2-40B4-BE49-F238E27FC236}">
                  <a16:creationId xmlns:a16="http://schemas.microsoft.com/office/drawing/2014/main" id="{A1915795-C210-4344-B114-1C9EB3855B5B}"/>
                </a:ext>
              </a:extLst>
            </p:cNvPr>
            <p:cNvSpPr/>
            <p:nvPr/>
          </p:nvSpPr>
          <p:spPr>
            <a:xfrm>
              <a:off x="0" y="-3175"/>
              <a:ext cx="12192167" cy="1206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srgbClr val="44546A"/>
                </a:solidFill>
              </a:endParaRPr>
            </a:p>
          </p:txBody>
        </p:sp>
        <p:grpSp>
          <p:nvGrpSpPr>
            <p:cNvPr id="44112" name="Grup 17"/>
            <p:cNvGrpSpPr>
              <a:grpSpLocks/>
            </p:cNvGrpSpPr>
            <p:nvPr/>
          </p:nvGrpSpPr>
          <p:grpSpPr bwMode="auto">
            <a:xfrm>
              <a:off x="10853738" y="173038"/>
              <a:ext cx="835025" cy="833437"/>
              <a:chOff x="10853738" y="173038"/>
              <a:chExt cx="835025" cy="833437"/>
            </a:xfrm>
          </p:grpSpPr>
          <p:sp>
            <p:nvSpPr>
              <p:cNvPr id="19" name="Oval 18">
                <a:extLst>
                  <a:ext uri="{FF2B5EF4-FFF2-40B4-BE49-F238E27FC236}">
                    <a16:creationId xmlns:a16="http://schemas.microsoft.com/office/drawing/2014/main" id="{E0BE1B27-4BA2-8E4E-8E6A-4546C163E6F4}"/>
                  </a:ext>
                </a:extLst>
              </p:cNvPr>
              <p:cNvSpPr/>
              <p:nvPr/>
            </p:nvSpPr>
            <p:spPr>
              <a:xfrm>
                <a:off x="10853887" y="173038"/>
                <a:ext cx="835036" cy="833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pic>
            <p:nvPicPr>
              <p:cNvPr id="44114" name="Resim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413" y="239713"/>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4035" name="Dikdörtgen 13"/>
          <p:cNvSpPr>
            <a:spLocks noChangeArrowheads="1"/>
          </p:cNvSpPr>
          <p:nvPr/>
        </p:nvSpPr>
        <p:spPr bwMode="auto">
          <a:xfrm>
            <a:off x="2198076" y="153988"/>
            <a:ext cx="683162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b="1" dirty="0" smtClean="0">
                <a:solidFill>
                  <a:schemeClr val="bg1"/>
                </a:solidFill>
                <a:cs typeface="Times New Roman" panose="02020603050405020304" pitchFamily="18" charset="0"/>
              </a:rPr>
              <a:t>(… VALİLİĞİ)</a:t>
            </a:r>
            <a:endParaRPr lang="tr-TR" altLang="tr-TR" sz="2400" b="1" dirty="0">
              <a:solidFill>
                <a:schemeClr val="bg1"/>
              </a:solidFill>
              <a:cs typeface="Times New Roman" panose="02020603050405020304" pitchFamily="18" charset="0"/>
            </a:endParaRPr>
          </a:p>
        </p:txBody>
      </p:sp>
      <p:graphicFrame>
        <p:nvGraphicFramePr>
          <p:cNvPr id="43013" name="Table 43012">
            <a:extLst>
              <a:ext uri="{FF2B5EF4-FFF2-40B4-BE49-F238E27FC236}">
                <a16:creationId xmlns:a16="http://schemas.microsoft.com/office/drawing/2014/main" id="{DD2318C3-0963-9C4C-A164-631A2E5A53A0}"/>
              </a:ext>
            </a:extLst>
          </p:cNvPr>
          <p:cNvGraphicFramePr/>
          <p:nvPr>
            <p:extLst>
              <p:ext uri="{D42A27DB-BD31-4B8C-83A1-F6EECF244321}">
                <p14:modId xmlns:p14="http://schemas.microsoft.com/office/powerpoint/2010/main" val="3972426909"/>
              </p:ext>
            </p:extLst>
          </p:nvPr>
        </p:nvGraphicFramePr>
        <p:xfrm>
          <a:off x="445416" y="947737"/>
          <a:ext cx="11447584" cy="5199428"/>
        </p:xfrm>
        <a:graphic>
          <a:graphicData uri="http://schemas.openxmlformats.org/drawingml/2006/table">
            <a:tbl>
              <a:tblPr/>
              <a:tblGrid>
                <a:gridCol w="430381">
                  <a:extLst>
                    <a:ext uri="{9D8B030D-6E8A-4147-A177-3AD203B41FA5}">
                      <a16:colId xmlns:a16="http://schemas.microsoft.com/office/drawing/2014/main" val="20000"/>
                    </a:ext>
                  </a:extLst>
                </a:gridCol>
                <a:gridCol w="1234840">
                  <a:extLst>
                    <a:ext uri="{9D8B030D-6E8A-4147-A177-3AD203B41FA5}">
                      <a16:colId xmlns:a16="http://schemas.microsoft.com/office/drawing/2014/main" val="20001"/>
                    </a:ext>
                  </a:extLst>
                </a:gridCol>
                <a:gridCol w="471309">
                  <a:extLst>
                    <a:ext uri="{9D8B030D-6E8A-4147-A177-3AD203B41FA5}">
                      <a16:colId xmlns:a16="http://schemas.microsoft.com/office/drawing/2014/main" val="20002"/>
                    </a:ext>
                  </a:extLst>
                </a:gridCol>
                <a:gridCol w="2453054">
                  <a:extLst>
                    <a:ext uri="{9D8B030D-6E8A-4147-A177-3AD203B41FA5}">
                      <a16:colId xmlns:a16="http://schemas.microsoft.com/office/drawing/2014/main" val="20003"/>
                    </a:ext>
                  </a:extLst>
                </a:gridCol>
                <a:gridCol w="896816">
                  <a:extLst>
                    <a:ext uri="{9D8B030D-6E8A-4147-A177-3AD203B41FA5}">
                      <a16:colId xmlns:a16="http://schemas.microsoft.com/office/drawing/2014/main" val="20004"/>
                    </a:ext>
                  </a:extLst>
                </a:gridCol>
                <a:gridCol w="5961184">
                  <a:extLst>
                    <a:ext uri="{9D8B030D-6E8A-4147-A177-3AD203B41FA5}">
                      <a16:colId xmlns:a16="http://schemas.microsoft.com/office/drawing/2014/main" val="20005"/>
                    </a:ext>
                  </a:extLst>
                </a:gridCol>
              </a:tblGrid>
              <a:tr h="634999">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F-NO</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FAALİYET VE PROJELER</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PG-NO</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PERFORMANS  GÖSTERGESİ (PG)</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PG </a:t>
                      </a:r>
                      <a:br>
                        <a:rPr sz="1200" b="1" dirty="0">
                          <a:solidFill>
                            <a:schemeClr val="bg1"/>
                          </a:solidFill>
                          <a:latin typeface="Calibri" panose="020F0502020204030204" pitchFamily="34" charset="0"/>
                        </a:rPr>
                      </a:br>
                      <a:r>
                        <a:rPr sz="1200" b="1" dirty="0">
                          <a:solidFill>
                            <a:schemeClr val="bg1"/>
                          </a:solidFill>
                          <a:latin typeface="Calibri" panose="020F0502020204030204" pitchFamily="34" charset="0"/>
                        </a:rPr>
                        <a:t>HEDEFİ</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AÇIKLAMA</a:t>
                      </a:r>
                      <a:endParaRPr lang="en-US" sz="1200" b="1" dirty="0">
                        <a:solidFill>
                          <a:schemeClr val="bg1"/>
                        </a:solidFill>
                        <a:latin typeface="Calibri" panose="020F0502020204030204" pitchFamily="34" charset="0"/>
                      </a:endParaRPr>
                    </a:p>
                  </a:txBody>
                  <a:tcPr marL="6460" marR="6460" marT="646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884518">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lang="tr-TR" sz="1100" b="0" i="0" u="none" strike="noStrike" kern="1200" dirty="0" smtClean="0">
                          <a:solidFill>
                            <a:schemeClr val="tx1"/>
                          </a:solidFill>
                          <a:effectLst/>
                          <a:latin typeface="Calibri" panose="020F0502020204030204" pitchFamily="34" charset="0"/>
                          <a:ea typeface="+mn-ea"/>
                          <a:cs typeface="+mn-cs"/>
                        </a:rPr>
                        <a:t>1</a:t>
                      </a:r>
                      <a:endParaRPr lang="en-US" sz="1100" b="0" i="0" u="none" strike="noStrike" kern="1200" dirty="0">
                        <a:solidFill>
                          <a:schemeClr val="tx1"/>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l" defTabSz="914400" rtl="0" eaLnBrk="1" fontAlgn="ctr" latinLnBrk="0" hangingPunct="1">
                        <a:lnSpc>
                          <a:spcPct val="100000"/>
                        </a:lnSpc>
                        <a:spcBef>
                          <a:spcPct val="0"/>
                        </a:spcBef>
                        <a:spcAft>
                          <a:spcPct val="0"/>
                        </a:spcAft>
                        <a:buClrTx/>
                        <a:buSzTx/>
                        <a:buFontTx/>
                        <a:buNone/>
                        <a:tabLst/>
                        <a:defRPr/>
                      </a:pPr>
                      <a:r>
                        <a:rPr lang="tr-TR" sz="1100" b="0" i="0" u="none" strike="noStrike" kern="1200" baseline="0" dirty="0" smtClean="0">
                          <a:solidFill>
                            <a:srgbClr val="000000"/>
                          </a:solidFill>
                          <a:effectLst/>
                          <a:latin typeface="Calibri" panose="020F0502020204030204" pitchFamily="34" charset="0"/>
                          <a:ea typeface="+mn-ea"/>
                          <a:cs typeface="Times New Roman" panose="02020603050405020304" pitchFamily="18" charset="0"/>
                        </a:rPr>
                        <a:t>Terörle Mücadelede Bilgilendirme ve Önleme Faaliyetleri</a:t>
                      </a:r>
                    </a:p>
                    <a:p>
                      <a:pPr lvl="0" algn="l" eaLnBrk="1" fontAlgn="ctr" hangingPunct="1">
                        <a:buNone/>
                      </a:pPr>
                      <a:endParaRPr lang="pt-BR" altLang="x-none" sz="1100" b="0" i="0" u="none" strike="noStrike" kern="1200" dirty="0">
                        <a:solidFill>
                          <a:srgbClr val="FF0000"/>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lang="tr-TR" sz="1100" b="0" i="0" u="none" strike="noStrike" kern="1200" dirty="0" smtClean="0">
                          <a:solidFill>
                            <a:schemeClr val="tx1"/>
                          </a:solidFill>
                          <a:effectLst/>
                          <a:latin typeface="Calibri" panose="020F0502020204030204" pitchFamily="34" charset="0"/>
                          <a:ea typeface="+mn-ea"/>
                          <a:cs typeface="+mn-cs"/>
                        </a:rPr>
                        <a:t>1</a:t>
                      </a:r>
                      <a:endParaRPr lang="en-US" sz="11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altLang="tr-TR" sz="1100" b="0" i="0" u="none" strike="noStrike" kern="1200"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Bilgilendirme faaliyetleri etkinlik sayısı</a:t>
                      </a:r>
                    </a:p>
                    <a:p>
                      <a:pPr marL="0" marR="0" lvl="0" indent="0" algn="l"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tr-TR" altLang="tr-TR" sz="1100" b="0" i="0" u="none" strike="noStrike" kern="1200" baseline="0" dirty="0" smtClean="0">
                          <a:solidFill>
                            <a:schemeClr val="tx1"/>
                          </a:solidFill>
                          <a:effectLst/>
                          <a:latin typeface="Calibri" panose="020F0502020204030204" pitchFamily="34" charset="0"/>
                          <a:ea typeface="+mn-ea"/>
                          <a:cs typeface="Times New Roman" panose="02020603050405020304" pitchFamily="18" charset="0"/>
                        </a:rPr>
                        <a:t>4.500</a:t>
                      </a:r>
                    </a:p>
                    <a:p>
                      <a:pPr marL="0" marR="0" lvl="0" indent="0" algn="ctr"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tr-TR" altLang="tr-TR" sz="1100" b="0" kern="1200" dirty="0" smtClean="0">
                          <a:solidFill>
                            <a:schemeClr val="tx1"/>
                          </a:solidFill>
                          <a:effectLst/>
                          <a:latin typeface="Calibri" panose="020F0502020204030204" pitchFamily="34" charset="0"/>
                          <a:ea typeface="+mn-ea"/>
                          <a:cs typeface="Times New Roman" panose="02020603050405020304" pitchFamily="18" charset="0"/>
                        </a:rPr>
                        <a:t>Bilgilendirme faaliyetleri kapsamında Terör örgütlerinin propagandaları yönünden risk grubunda olan vatandaşlarımızın sağduyulu olarak karar verebilmelerini sağlamak amacı ile başta eğitim kurumları olmak üzere toplumun her kesimine yönelik olarak gerçekleştirilen bilgilendirme faaliyetleri ile vatandaşlarımızın terör örgütlerinin propaganda faaliyetlerine karşı bilinçli hale getirilmesine yönelik faaliyetler yürütülecektir. </a:t>
                      </a: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714858">
                <a:tc vMerge="1">
                  <a:txBody>
                    <a:bodyPr/>
                    <a:lstStyle/>
                    <a:p>
                      <a:endParaRPr lang="tr-TR"/>
                    </a:p>
                  </a:txBody>
                  <a:tcPr/>
                </a:tc>
                <a:tc vMerge="1">
                  <a:txBody>
                    <a:bodyPr/>
                    <a:lstStyle/>
                    <a:p>
                      <a:endParaRPr lang="tr-TR"/>
                    </a:p>
                  </a:txBody>
                  <a:tcPr/>
                </a:tc>
                <a:tc>
                  <a:txBody>
                    <a:bodyPr/>
                    <a:lstStyle/>
                    <a:p>
                      <a:pPr lvl="0" algn="ctr" eaLnBrk="1" fontAlgn="ctr" hangingPunct="1">
                        <a:buNone/>
                      </a:pPr>
                      <a:r>
                        <a:rPr lang="tr-TR" sz="1100" b="0" i="0" u="none" strike="noStrike" kern="1200" dirty="0" smtClean="0">
                          <a:solidFill>
                            <a:schemeClr val="tx1"/>
                          </a:solidFill>
                          <a:effectLst/>
                          <a:latin typeface="Calibri" panose="020F0502020204030204" pitchFamily="34" charset="0"/>
                          <a:ea typeface="+mn-ea"/>
                          <a:cs typeface="+mn-cs"/>
                        </a:rPr>
                        <a:t>2</a:t>
                      </a:r>
                      <a:endParaRPr lang="en-US" sz="11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altLang="tr-TR" sz="11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Sosyal faaliyetler etkinlik sayısı</a:t>
                      </a:r>
                    </a:p>
                    <a:p>
                      <a:pPr marL="0" marR="0" lvl="0" indent="0" algn="l"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altLang="tr-TR" sz="1100" b="0" i="0" u="none" strike="noStrike" kern="1200" baseline="0" dirty="0" smtClean="0">
                          <a:solidFill>
                            <a:schemeClr val="tx1"/>
                          </a:solidFill>
                          <a:effectLst/>
                          <a:latin typeface="+mn-lt"/>
                          <a:ea typeface="+mn-ea"/>
                          <a:cs typeface="Times New Roman" panose="02020603050405020304" pitchFamily="18" charset="0"/>
                        </a:rPr>
                        <a:t>300</a:t>
                      </a: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tr-TR" altLang="tr-TR" sz="1100" b="0" kern="1200" dirty="0" smtClean="0">
                          <a:solidFill>
                            <a:schemeClr val="tx1"/>
                          </a:solidFill>
                          <a:effectLst/>
                          <a:latin typeface="+mn-lt"/>
                          <a:ea typeface="+mn-ea"/>
                          <a:cs typeface="Times New Roman" panose="02020603050405020304" pitchFamily="18" charset="0"/>
                        </a:rPr>
                        <a:t>Sosyal faaliyetler kapsamında bireylerin sosyal ve kültürel ihtiyaçlarından hareketle planlanan ve içerisinde Gezi Faaliyetleri, Sportif Etkinlikler ve Kültürel Faaliyetleri barındıran çalışmalardır. Sosyal Faaliyetlerde amaç; hedef kitlenin sosyal ihtiyaçlarının terör örgütleri tarafından istismar edilmesini önlemeye yönelik faaliyetler yürütülecektir.</a:t>
                      </a: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651580855"/>
                  </a:ext>
                </a:extLst>
              </a:tr>
              <a:tr h="433844">
                <a:tc vMerge="1">
                  <a:txBody>
                    <a:bodyPr/>
                    <a:lstStyle/>
                    <a:p>
                      <a:endParaRPr lang="tr-TR"/>
                    </a:p>
                  </a:txBody>
                  <a:tcPr/>
                </a:tc>
                <a:tc vMerge="1">
                  <a:txBody>
                    <a:bodyPr/>
                    <a:lstStyle/>
                    <a:p>
                      <a:endParaRPr lang="tr-TR"/>
                    </a:p>
                  </a:txBody>
                  <a:tcPr/>
                </a:tc>
                <a:tc>
                  <a:txBody>
                    <a:bodyPr/>
                    <a:lstStyle/>
                    <a:p>
                      <a:pPr lvl="0" algn="ctr" eaLnBrk="1" fontAlgn="ctr" hangingPunct="1">
                        <a:buNone/>
                      </a:pPr>
                      <a:r>
                        <a:rPr lang="tr-TR" sz="1100" b="0" i="0" u="none" strike="noStrike" kern="1200" dirty="0" smtClean="0">
                          <a:solidFill>
                            <a:schemeClr val="tx1"/>
                          </a:solidFill>
                          <a:effectLst/>
                          <a:latin typeface="Calibri" panose="020F0502020204030204" pitchFamily="34" charset="0"/>
                          <a:ea typeface="+mn-ea"/>
                          <a:cs typeface="+mn-cs"/>
                        </a:rPr>
                        <a:t>3</a:t>
                      </a:r>
                      <a:endParaRPr lang="en-US" sz="11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altLang="tr-TR" sz="11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Ailelerle yürütülen etkinlik sayısı</a:t>
                      </a:r>
                    </a:p>
                    <a:p>
                      <a:pPr marL="0" marR="0" lvl="0" indent="0" algn="l"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tr-TR" altLang="tr-TR" sz="1100" b="0" i="0" u="none" strike="noStrike" kern="1200" baseline="0" dirty="0" smtClean="0">
                          <a:solidFill>
                            <a:schemeClr val="tx1"/>
                          </a:solidFill>
                          <a:effectLst/>
                          <a:latin typeface="Calibri" panose="020F0502020204030204" pitchFamily="34" charset="0"/>
                          <a:ea typeface="+mn-ea"/>
                          <a:cs typeface="Times New Roman" panose="02020603050405020304" pitchFamily="18" charset="0"/>
                        </a:rPr>
                        <a:t>4.500</a:t>
                      </a:r>
                    </a:p>
                    <a:p>
                      <a:pPr marL="0" marR="0" lvl="0" indent="0" algn="ctr" defTabSz="914400" rtl="0" eaLnBrk="1" fontAlgn="ctr" latinLnBrk="0" hangingPunct="1">
                        <a:lnSpc>
                          <a:spcPct val="100000"/>
                        </a:lnSpc>
                        <a:spcBef>
                          <a:spcPct val="0"/>
                        </a:spcBef>
                        <a:spcAft>
                          <a:spcPct val="0"/>
                        </a:spcAft>
                        <a:buClrTx/>
                        <a:buSzTx/>
                        <a:buFontTx/>
                        <a:buNone/>
                        <a:tabLst/>
                        <a:defRPr/>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tr-TR" altLang="tr-TR" sz="1100" b="0" kern="1200" dirty="0" smtClean="0">
                          <a:solidFill>
                            <a:schemeClr val="tx1"/>
                          </a:solidFill>
                          <a:effectLst/>
                          <a:latin typeface="+mn-lt"/>
                          <a:ea typeface="+mn-ea"/>
                          <a:cs typeface="Times New Roman" panose="02020603050405020304" pitchFamily="18" charset="0"/>
                        </a:rPr>
                        <a:t>Toplumda en önemli ve etkili sosyal kurum olan ailenin birey üzerindeki etkisi ve öneminin terörle mücadele alanında değerlendirilmesi, özellikle terör örgütlerinin hedefinde olan gençlerin aileleri ile görüşmeler yürütülmekte ve aileler çocuklarının korunması konusunda duyarlılıkların artırılması amacıyla bilgilendirilmektedir. </a:t>
                      </a: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181769490"/>
                  </a:ext>
                </a:extLst>
              </a:tr>
              <a:tr h="90002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lang="tr-TR" sz="1100" b="0" i="0" u="none" strike="noStrike" kern="1200" baseline="0" dirty="0" smtClean="0">
                          <a:solidFill>
                            <a:schemeClr val="tx1"/>
                          </a:solidFill>
                          <a:effectLst/>
                          <a:latin typeface="Calibri" panose="020F0502020204030204" pitchFamily="34" charset="0"/>
                          <a:ea typeface="+mn-ea"/>
                          <a:cs typeface="+mn-cs"/>
                        </a:rPr>
                        <a:t>2</a:t>
                      </a:r>
                      <a:endParaRPr lang="en-US" sz="1100" b="0" i="0" u="none" strike="noStrike" kern="1200" baseline="0" dirty="0">
                        <a:solidFill>
                          <a:schemeClr val="tx1"/>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altLang="tr-TR" sz="1100" b="0" i="0" u="none" strike="noStrike" kern="1200" baseline="0" dirty="0" smtClean="0">
                          <a:solidFill>
                            <a:schemeClr val="tx1"/>
                          </a:solidFill>
                          <a:effectLst/>
                          <a:latin typeface="+mn-lt"/>
                          <a:ea typeface="+mn-ea"/>
                          <a:cs typeface="Times New Roman" panose="02020603050405020304" pitchFamily="18" charset="0"/>
                        </a:rPr>
                        <a:t>Hizmet İçi Eğitim Faaliyeti</a:t>
                      </a:r>
                      <a:endParaRPr lang="pt-BR" altLang="x-none" sz="1100" b="0" i="0" u="none" strike="noStrike" kern="1200" dirty="0" smtClean="0">
                        <a:solidFill>
                          <a:srgbClr val="FF0000"/>
                        </a:solidFill>
                        <a:effectLst/>
                        <a:latin typeface="+mn-lt"/>
                        <a:ea typeface="+mn-ea"/>
                        <a:cs typeface="Times New Roman" panose="02020603050405020304" pitchFamily="18" charset="0"/>
                      </a:endParaRPr>
                    </a:p>
                    <a:p>
                      <a:pPr algn="l" fontAlgn="ctr"/>
                      <a:endParaRPr lang="tr-TR" sz="1100" b="0" i="0" u="none" strike="noStrike" kern="1200" baseline="0" dirty="0">
                        <a:solidFill>
                          <a:srgbClr val="FF0000"/>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tr-TR" altLang="tr-TR" sz="1100" b="0" i="0" u="none" strike="noStrike" kern="1200" baseline="0" dirty="0" smtClean="0">
                          <a:solidFill>
                            <a:schemeClr val="tx1"/>
                          </a:solidFill>
                          <a:effectLst/>
                          <a:latin typeface="Calibri" panose="020F0502020204030204" pitchFamily="34" charset="0"/>
                          <a:ea typeface="+mn-ea"/>
                          <a:cs typeface="+mn-cs"/>
                        </a:rPr>
                        <a:t>4</a:t>
                      </a: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ctr" latinLnBrk="0" hangingPunct="1">
                        <a:lnSpc>
                          <a:spcPct val="107000"/>
                        </a:lnSpc>
                        <a:spcBef>
                          <a:spcPct val="0"/>
                        </a:spcBef>
                        <a:spcAft>
                          <a:spcPct val="0"/>
                        </a:spcAft>
                        <a:buClrTx/>
                        <a:buSzTx/>
                        <a:buFontTx/>
                        <a:buNone/>
                        <a:tabLst/>
                        <a:defRPr/>
                      </a:pPr>
                      <a:r>
                        <a:rPr lang="tr-TR" altLang="tr-TR" sz="1100" b="0" i="0" u="none" strike="noStrike" kern="1200" dirty="0" smtClean="0">
                          <a:solidFill>
                            <a:schemeClr val="tx1"/>
                          </a:solidFill>
                          <a:effectLst/>
                          <a:latin typeface="+mn-lt"/>
                          <a:ea typeface="+mn-ea"/>
                          <a:cs typeface="Times New Roman" panose="02020603050405020304" pitchFamily="18" charset="0"/>
                        </a:rPr>
                        <a:t>Eğitime katılacak personel sayısı</a:t>
                      </a:r>
                    </a:p>
                    <a:p>
                      <a:pPr marL="0" marR="0" lvl="0" indent="0" algn="l" defTabSz="914400" rtl="0" eaLnBrk="1" fontAlgn="ctr" latinLnBrk="0" hangingPunct="1">
                        <a:lnSpc>
                          <a:spcPct val="107000"/>
                        </a:lnSpc>
                        <a:spcBef>
                          <a:spcPct val="0"/>
                        </a:spcBef>
                        <a:spcAft>
                          <a:spcPct val="0"/>
                        </a:spcAft>
                        <a:buClrTx/>
                        <a:buSzTx/>
                        <a:buFontTx/>
                        <a:buNone/>
                        <a:tabLst/>
                        <a:defRPr/>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tr-TR" altLang="tr-TR" sz="1100" b="0" i="0" u="none" strike="noStrike" kern="1200" baseline="0" dirty="0" smtClean="0">
                          <a:solidFill>
                            <a:schemeClr val="tx1"/>
                          </a:solidFill>
                          <a:effectLst/>
                          <a:latin typeface="+mn-lt"/>
                          <a:ea typeface="+mn-ea"/>
                          <a:cs typeface="+mn-cs"/>
                        </a:rPr>
                        <a:t>9.000</a:t>
                      </a:r>
                    </a:p>
                    <a:p>
                      <a:pPr marL="0" marR="0" lvl="0" indent="0" algn="ctr"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tr-TR" altLang="tr-TR" sz="1100" b="0" i="0" u="none" strike="noStrike" kern="1200" baseline="0" dirty="0" smtClean="0">
                          <a:solidFill>
                            <a:schemeClr val="tx1"/>
                          </a:solidFill>
                          <a:effectLst/>
                          <a:latin typeface="+mn-lt"/>
                          <a:ea typeface="+mn-ea"/>
                          <a:cs typeface="Times New Roman" panose="02020603050405020304" pitchFamily="18" charset="0"/>
                        </a:rPr>
                        <a:t>Güvenlik Daire Başkanlığı’nın görevleri kapsamında 2020 Yılında 9.000 personele </a:t>
                      </a:r>
                      <a:r>
                        <a:rPr lang="tr-TR" altLang="tr-TR" sz="1100" b="0" i="0" u="none" strike="noStrike" kern="1200" baseline="0" dirty="0" err="1" smtClean="0">
                          <a:solidFill>
                            <a:schemeClr val="tx1"/>
                          </a:solidFill>
                          <a:effectLst/>
                          <a:latin typeface="+mn-lt"/>
                          <a:ea typeface="+mn-ea"/>
                          <a:cs typeface="Times New Roman" panose="02020603050405020304" pitchFamily="18" charset="0"/>
                        </a:rPr>
                        <a:t>hizmetiçi</a:t>
                      </a:r>
                      <a:r>
                        <a:rPr lang="tr-TR" altLang="tr-TR" sz="1100" b="0" i="0" u="none" strike="noStrike" kern="1200" baseline="0" dirty="0" smtClean="0">
                          <a:solidFill>
                            <a:schemeClr val="tx1"/>
                          </a:solidFill>
                          <a:effectLst/>
                          <a:latin typeface="+mn-lt"/>
                          <a:ea typeface="+mn-ea"/>
                          <a:cs typeface="Times New Roman" panose="02020603050405020304" pitchFamily="18" charset="0"/>
                        </a:rPr>
                        <a:t> eğitim verilmesi planlanmaktadır.</a:t>
                      </a:r>
                    </a:p>
                    <a:p>
                      <a:pPr algn="just" fontAlgn="ctr"/>
                      <a:endParaRPr lang="tr-TR" sz="1100" b="0" i="0" u="none" strike="noStrike" kern="1200" baseline="0" dirty="0">
                        <a:solidFill>
                          <a:srgbClr val="FF0000"/>
                        </a:solidFill>
                        <a:effectLst/>
                        <a:latin typeface="Calibri" panose="020F0502020204030204" pitchFamily="34" charset="0"/>
                        <a:ea typeface="+mn-ea"/>
                        <a:cs typeface="+mn-cs"/>
                      </a:endParaRPr>
                    </a:p>
                  </a:txBody>
                  <a:tcPr marL="9525" marR="9525" marT="951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r h="1384946">
                <a:tc>
                  <a:txBody>
                    <a:bodyPr/>
                    <a:lstStyle/>
                    <a:p>
                      <a:pPr lvl="0" algn="ctr" eaLnBrk="1" fontAlgn="ctr" hangingPunct="1">
                        <a:buNone/>
                      </a:pPr>
                      <a:r>
                        <a:rPr lang="tr-TR" sz="1100" b="0" i="0" u="none" strike="noStrike" kern="1200" baseline="0" dirty="0" smtClean="0">
                          <a:solidFill>
                            <a:schemeClr val="tx1"/>
                          </a:solidFill>
                          <a:effectLst/>
                          <a:latin typeface="Calibri" panose="020F0502020204030204" pitchFamily="34" charset="0"/>
                          <a:ea typeface="+mn-ea"/>
                          <a:cs typeface="+mn-cs"/>
                        </a:rPr>
                        <a:t>3</a:t>
                      </a:r>
                      <a:endParaRPr lang="en-US" sz="1100" b="0" i="0" u="none" strike="noStrike" kern="1200" baseline="0" dirty="0">
                        <a:solidFill>
                          <a:schemeClr val="tx1"/>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kern="1200" baseline="0" dirty="0" smtClean="0">
                          <a:solidFill>
                            <a:schemeClr val="tx1"/>
                          </a:solidFill>
                          <a:effectLst/>
                          <a:latin typeface="+mn-lt"/>
                          <a:ea typeface="+mn-ea"/>
                          <a:cs typeface="Times New Roman" panose="02020603050405020304" pitchFamily="18" charset="0"/>
                        </a:rPr>
                        <a:t>İl/İlçe Nüfus Müdürlüklerinde Bilgisayarın Yenilenmesi Sayısı</a:t>
                      </a:r>
                    </a:p>
                    <a:p>
                      <a:pPr algn="l" fontAlgn="ctr"/>
                      <a:endParaRPr lang="tr-TR" sz="1100" b="0" i="0" u="none" strike="noStrike" kern="1200" baseline="0" dirty="0">
                        <a:solidFill>
                          <a:srgbClr val="FF0000"/>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baseline="0" dirty="0" smtClean="0">
                        <a:solidFill>
                          <a:schemeClr val="tx1"/>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lang="tr-TR" sz="1100" b="0" i="0" u="none" strike="noStrike" kern="1200" baseline="0" dirty="0" smtClean="0">
                          <a:solidFill>
                            <a:schemeClr val="tx1"/>
                          </a:solidFill>
                          <a:effectLst/>
                          <a:latin typeface="+mn-lt"/>
                          <a:ea typeface="+mn-ea"/>
                          <a:cs typeface="Times New Roman" panose="02020603050405020304" pitchFamily="18" charset="0"/>
                        </a:rPr>
                        <a:t>İl/İlçe nüfus müdürlüklerinde yenilecek bilgisayar sayısı</a:t>
                      </a:r>
                    </a:p>
                    <a:p>
                      <a:pPr marL="0" marR="0" lvl="0" indent="0" algn="l" defTabSz="914400" rtl="0" eaLnBrk="1" fontAlgn="base" latinLnBrk="0" hangingPunct="1">
                        <a:lnSpc>
                          <a:spcPct val="107000"/>
                        </a:lnSpc>
                        <a:spcBef>
                          <a:spcPct val="0"/>
                        </a:spcBef>
                        <a:spcAft>
                          <a:spcPct val="0"/>
                        </a:spcAft>
                        <a:buClrTx/>
                        <a:buSzTx/>
                        <a:buFontTx/>
                        <a:buNone/>
                        <a:tabLst/>
                        <a:defRPr/>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altLang="tr-TR" sz="1100" b="0" i="0" u="none" strike="noStrike" kern="1200" baseline="0" dirty="0" smtClean="0">
                          <a:solidFill>
                            <a:schemeClr val="tx1"/>
                          </a:solidFill>
                          <a:effectLst/>
                          <a:latin typeface="+mn-lt"/>
                          <a:ea typeface="+mn-ea"/>
                          <a:cs typeface="+mn-cs"/>
                        </a:rPr>
                        <a:t>3.000</a:t>
                      </a:r>
                      <a:endParaRPr lang="tr-TR" altLang="tr-TR" sz="1100" b="0" i="0" u="none" strike="noStrike" kern="1200" baseline="0" dirty="0" smtClean="0">
                        <a:solidFill>
                          <a:schemeClr val="tx1"/>
                        </a:solidFill>
                        <a:effectLst/>
                        <a:latin typeface="+mn-lt"/>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tr-TR" sz="1100" b="0" i="0" u="none" strike="noStrike" dirty="0" smtClean="0">
                          <a:solidFill>
                            <a:schemeClr val="tx1"/>
                          </a:solidFill>
                          <a:effectLst/>
                          <a:latin typeface="+mn-lt"/>
                          <a:cs typeface="Times New Roman" panose="02020603050405020304" pitchFamily="18" charset="0"/>
                        </a:rPr>
                        <a:t>2020</a:t>
                      </a:r>
                      <a:r>
                        <a:rPr lang="tr-TR" sz="1100" b="0" i="0" u="none" strike="noStrike" baseline="0" dirty="0" smtClean="0">
                          <a:solidFill>
                            <a:schemeClr val="tx1"/>
                          </a:solidFill>
                          <a:effectLst/>
                          <a:latin typeface="+mn-lt"/>
                          <a:cs typeface="Times New Roman" panose="02020603050405020304" pitchFamily="18" charset="0"/>
                        </a:rPr>
                        <a:t> yılında il ve ilçe nüfus müdürlüklerinde eski ve kullanılmayacak olan durumdaki bilgisayarların yenilenmesi sağlanacaktır.</a:t>
                      </a:r>
                      <a:endParaRPr lang="tr-TR" sz="1100" b="0" i="0" u="none" strike="noStrike" dirty="0" smtClean="0">
                        <a:solidFill>
                          <a:schemeClr val="tx1"/>
                        </a:solidFill>
                        <a:effectLst/>
                        <a:latin typeface="+mn-lt"/>
                        <a:cs typeface="Times New Roman" panose="02020603050405020304" pitchFamily="18" charset="0"/>
                      </a:endParaRPr>
                    </a:p>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tr-TR" sz="1100" b="0" i="0" u="none" strike="noStrike" kern="1200" baseline="0" dirty="0" smtClean="0">
                        <a:solidFill>
                          <a:srgbClr val="FF0000"/>
                        </a:solidFill>
                        <a:effectLst/>
                        <a:latin typeface="Calibri" panose="020F0502020204030204" pitchFamily="34" charset="0"/>
                        <a:ea typeface="+mn-ea"/>
                        <a:cs typeface="+mn-cs"/>
                      </a:endParaRPr>
                    </a:p>
                  </a:txBody>
                  <a:tcPr marL="9525" marR="9525" marT="951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268933170"/>
                  </a:ext>
                </a:extLst>
              </a:tr>
            </a:tbl>
          </a:graphicData>
        </a:graphic>
      </p:graphicFrame>
    </p:spTree>
    <p:extLst>
      <p:ext uri="{BB962C8B-B14F-4D97-AF65-F5344CB8AC3E}">
        <p14:creationId xmlns:p14="http://schemas.microsoft.com/office/powerpoint/2010/main" val="4160196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up 7"/>
          <p:cNvGrpSpPr>
            <a:grpSpLocks/>
          </p:cNvGrpSpPr>
          <p:nvPr/>
        </p:nvGrpSpPr>
        <p:grpSpPr bwMode="auto">
          <a:xfrm>
            <a:off x="0" y="-3175"/>
            <a:ext cx="12276138" cy="6861175"/>
            <a:chOff x="0" y="-3175"/>
            <a:chExt cx="12276306" cy="6861175"/>
          </a:xfrm>
        </p:grpSpPr>
        <p:sp>
          <p:nvSpPr>
            <p:cNvPr id="9" name="Dikdörtgen 8">
              <a:extLst>
                <a:ext uri="{FF2B5EF4-FFF2-40B4-BE49-F238E27FC236}">
                  <a16:creationId xmlns:a16="http://schemas.microsoft.com/office/drawing/2014/main" id="{46371DE6-B846-F240-8F01-4966D9656FAA}"/>
                </a:ext>
              </a:extLst>
            </p:cNvPr>
            <p:cNvSpPr/>
            <p:nvPr/>
          </p:nvSpPr>
          <p:spPr>
            <a:xfrm>
              <a:off x="0" y="579438"/>
              <a:ext cx="12192167" cy="6278562"/>
            </a:xfrm>
            <a:prstGeom prst="rect">
              <a:avLst/>
            </a:prstGeom>
            <a:pattFill prst="dkUp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fontAlgn="auto" hangingPunct="1">
                <a:lnSpc>
                  <a:spcPct val="100000"/>
                </a:lnSpc>
                <a:spcBef>
                  <a:spcPct val="0"/>
                </a:spcBef>
                <a:spcAft>
                  <a:spcPts val="0"/>
                </a:spcAft>
                <a:buFontTx/>
                <a:buNone/>
                <a:defRPr/>
              </a:pPr>
              <a:endParaRPr lang="tr-TR" altLang="tr-TR" sz="1800">
                <a:solidFill>
                  <a:srgbClr val="FF9F1B"/>
                </a:solidFill>
              </a:endParaRPr>
            </a:p>
          </p:txBody>
        </p:sp>
        <p:sp>
          <p:nvSpPr>
            <p:cNvPr id="10" name="Dik Üçgen 9">
              <a:extLst>
                <a:ext uri="{FF2B5EF4-FFF2-40B4-BE49-F238E27FC236}">
                  <a16:creationId xmlns:a16="http://schemas.microsoft.com/office/drawing/2014/main" id="{AC51EC52-B5B5-B441-B539-24D4BBA72C65}"/>
                </a:ext>
              </a:extLst>
            </p:cNvPr>
            <p:cNvSpPr/>
            <p:nvPr/>
          </p:nvSpPr>
          <p:spPr>
            <a:xfrm>
              <a:off x="0" y="2606675"/>
              <a:ext cx="4251383" cy="4251325"/>
            </a:xfrm>
            <a:prstGeom prst="rtTriangle">
              <a:avLst/>
            </a:prstGeom>
            <a:solidFill>
              <a:srgbClr val="2E53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Dikdörtgen 10">
              <a:extLst>
                <a:ext uri="{FF2B5EF4-FFF2-40B4-BE49-F238E27FC236}">
                  <a16:creationId xmlns:a16="http://schemas.microsoft.com/office/drawing/2014/main" id="{A3838AA0-BA5C-004B-855A-ED3BD74C9CBA}"/>
                </a:ext>
              </a:extLst>
            </p:cNvPr>
            <p:cNvSpPr/>
            <p:nvPr/>
          </p:nvSpPr>
          <p:spPr>
            <a:xfrm>
              <a:off x="184153" y="836613"/>
              <a:ext cx="11819100" cy="585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fontAlgn="auto" hangingPunct="1">
                <a:lnSpc>
                  <a:spcPct val="100000"/>
                </a:lnSpc>
                <a:spcBef>
                  <a:spcPct val="0"/>
                </a:spcBef>
                <a:spcAft>
                  <a:spcPts val="0"/>
                </a:spcAft>
                <a:buFontTx/>
                <a:buNone/>
                <a:defRPr/>
              </a:pPr>
              <a:endParaRPr lang="tr-TR" altLang="tr-TR" sz="1800">
                <a:solidFill>
                  <a:srgbClr val="FFFFFF"/>
                </a:solidFill>
              </a:endParaRPr>
            </a:p>
          </p:txBody>
        </p:sp>
        <p:sp>
          <p:nvSpPr>
            <p:cNvPr id="44106" name="Slide Number Placeholder 1"/>
            <p:cNvSpPr txBox="1">
              <a:spLocks noChangeArrowheads="1"/>
            </p:cNvSpPr>
            <p:nvPr/>
          </p:nvSpPr>
          <p:spPr bwMode="auto">
            <a:xfrm>
              <a:off x="11555413" y="6350000"/>
              <a:ext cx="636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tr-TR" sz="1200" b="1">
                <a:solidFill>
                  <a:schemeClr val="bg1"/>
                </a:solidFill>
              </a:endParaRPr>
            </a:p>
          </p:txBody>
        </p:sp>
        <p:sp>
          <p:nvSpPr>
            <p:cNvPr id="13" name="Yuvarlatılmış Dikdörtgen 12">
              <a:extLst>
                <a:ext uri="{FF2B5EF4-FFF2-40B4-BE49-F238E27FC236}">
                  <a16:creationId xmlns:a16="http://schemas.microsoft.com/office/drawing/2014/main" id="{C2222958-7A2A-E147-8411-7EAC32FA8E6B}"/>
                </a:ext>
              </a:extLst>
            </p:cNvPr>
            <p:cNvSpPr/>
            <p:nvPr/>
          </p:nvSpPr>
          <p:spPr>
            <a:xfrm>
              <a:off x="11566683" y="6361113"/>
              <a:ext cx="709623" cy="295275"/>
            </a:xfrm>
            <a:prstGeom prst="roundRect">
              <a:avLst/>
            </a:prstGeom>
            <a:solidFill>
              <a:srgbClr val="2E5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44108" name="Slide Number Placeholder 1"/>
            <p:cNvSpPr txBox="1">
              <a:spLocks noChangeArrowheads="1"/>
            </p:cNvSpPr>
            <p:nvPr/>
          </p:nvSpPr>
          <p:spPr bwMode="auto">
            <a:xfrm>
              <a:off x="11574869" y="6379184"/>
              <a:ext cx="636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fld id="{4D8A4677-7F6D-4CAF-BD0D-5CD335626015}" type="slidenum">
                <a:rPr lang="en-US" altLang="tr-TR" sz="1200" b="1">
                  <a:solidFill>
                    <a:schemeClr val="bg1"/>
                  </a:solidFill>
                </a:rPr>
                <a:pPr algn="ctr" eaLnBrk="1" hangingPunct="1">
                  <a:lnSpc>
                    <a:spcPct val="100000"/>
                  </a:lnSpc>
                  <a:spcBef>
                    <a:spcPct val="0"/>
                  </a:spcBef>
                  <a:buFontTx/>
                  <a:buNone/>
                </a:pPr>
                <a:t>4</a:t>
              </a:fld>
              <a:endParaRPr lang="en-US" altLang="tr-TR" sz="1200" b="1">
                <a:solidFill>
                  <a:schemeClr val="bg1"/>
                </a:solidFill>
              </a:endParaRPr>
            </a:p>
          </p:txBody>
        </p:sp>
        <p:sp>
          <p:nvSpPr>
            <p:cNvPr id="15" name="Dikdörtgen 11">
              <a:extLst>
                <a:ext uri="{FF2B5EF4-FFF2-40B4-BE49-F238E27FC236}">
                  <a16:creationId xmlns:a16="http://schemas.microsoft.com/office/drawing/2014/main" id="{6B46EE23-2026-0542-B9D4-871984F532E0}"/>
                </a:ext>
              </a:extLst>
            </p:cNvPr>
            <p:cNvSpPr/>
            <p:nvPr/>
          </p:nvSpPr>
          <p:spPr>
            <a:xfrm>
              <a:off x="1838350" y="485775"/>
              <a:ext cx="8515467" cy="260350"/>
            </a:xfrm>
            <a:custGeom>
              <a:avLst/>
              <a:gdLst>
                <a:gd name="connsiteX0" fmla="*/ 0 w 8516203"/>
                <a:gd name="connsiteY0" fmla="*/ 0 h 260224"/>
                <a:gd name="connsiteX1" fmla="*/ 8516203 w 8516203"/>
                <a:gd name="connsiteY1" fmla="*/ 0 h 260224"/>
                <a:gd name="connsiteX2" fmla="*/ 8516203 w 8516203"/>
                <a:gd name="connsiteY2" fmla="*/ 260224 h 260224"/>
                <a:gd name="connsiteX3" fmla="*/ 0 w 8516203"/>
                <a:gd name="connsiteY3" fmla="*/ 260224 h 260224"/>
                <a:gd name="connsiteX4" fmla="*/ 0 w 8516203"/>
                <a:gd name="connsiteY4" fmla="*/ 0 h 260224"/>
                <a:gd name="connsiteX0" fmla="*/ 0 w 8516203"/>
                <a:gd name="connsiteY0" fmla="*/ 0 h 260224"/>
                <a:gd name="connsiteX1" fmla="*/ 8516203 w 8516203"/>
                <a:gd name="connsiteY1" fmla="*/ 0 h 260224"/>
                <a:gd name="connsiteX2" fmla="*/ 8516203 w 8516203"/>
                <a:gd name="connsiteY2" fmla="*/ 260224 h 260224"/>
                <a:gd name="connsiteX3" fmla="*/ 293427 w 8516203"/>
                <a:gd name="connsiteY3" fmla="*/ 260224 h 260224"/>
                <a:gd name="connsiteX4" fmla="*/ 0 w 8516203"/>
                <a:gd name="connsiteY4" fmla="*/ 0 h 260224"/>
                <a:gd name="connsiteX0" fmla="*/ 0 w 8516203"/>
                <a:gd name="connsiteY0" fmla="*/ 0 h 260224"/>
                <a:gd name="connsiteX1" fmla="*/ 8516203 w 8516203"/>
                <a:gd name="connsiteY1" fmla="*/ 0 h 260224"/>
                <a:gd name="connsiteX2" fmla="*/ 8134066 w 8516203"/>
                <a:gd name="connsiteY2" fmla="*/ 260224 h 260224"/>
                <a:gd name="connsiteX3" fmla="*/ 293427 w 8516203"/>
                <a:gd name="connsiteY3" fmla="*/ 260224 h 260224"/>
                <a:gd name="connsiteX4" fmla="*/ 0 w 8516203"/>
                <a:gd name="connsiteY4" fmla="*/ 0 h 26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203" h="260224">
                  <a:moveTo>
                    <a:pt x="0" y="0"/>
                  </a:moveTo>
                  <a:lnTo>
                    <a:pt x="8516203" y="0"/>
                  </a:lnTo>
                  <a:lnTo>
                    <a:pt x="8134066" y="260224"/>
                  </a:lnTo>
                  <a:lnTo>
                    <a:pt x="293427" y="260224"/>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srgbClr val="44546A"/>
                </a:solidFill>
              </a:endParaRPr>
            </a:p>
          </p:txBody>
        </p:sp>
        <p:sp>
          <p:nvSpPr>
            <p:cNvPr id="16" name="Dikdörtgen 15">
              <a:extLst>
                <a:ext uri="{FF2B5EF4-FFF2-40B4-BE49-F238E27FC236}">
                  <a16:creationId xmlns:a16="http://schemas.microsoft.com/office/drawing/2014/main" id="{6A8EA7B9-F1C4-D84C-802D-45DFF80AAB02}"/>
                </a:ext>
              </a:extLst>
            </p:cNvPr>
            <p:cNvSpPr/>
            <p:nvPr/>
          </p:nvSpPr>
          <p:spPr>
            <a:xfrm>
              <a:off x="0" y="0"/>
              <a:ext cx="12192167" cy="615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srgbClr val="44546A"/>
                </a:solidFill>
              </a:endParaRPr>
            </a:p>
          </p:txBody>
        </p:sp>
        <p:sp>
          <p:nvSpPr>
            <p:cNvPr id="17" name="Dikdörtgen 16">
              <a:extLst>
                <a:ext uri="{FF2B5EF4-FFF2-40B4-BE49-F238E27FC236}">
                  <a16:creationId xmlns:a16="http://schemas.microsoft.com/office/drawing/2014/main" id="{A1915795-C210-4344-B114-1C9EB3855B5B}"/>
                </a:ext>
              </a:extLst>
            </p:cNvPr>
            <p:cNvSpPr/>
            <p:nvPr/>
          </p:nvSpPr>
          <p:spPr>
            <a:xfrm>
              <a:off x="0" y="-3175"/>
              <a:ext cx="12192167" cy="1206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srgbClr val="44546A"/>
                </a:solidFill>
              </a:endParaRPr>
            </a:p>
          </p:txBody>
        </p:sp>
        <p:grpSp>
          <p:nvGrpSpPr>
            <p:cNvPr id="44112" name="Grup 17"/>
            <p:cNvGrpSpPr>
              <a:grpSpLocks/>
            </p:cNvGrpSpPr>
            <p:nvPr/>
          </p:nvGrpSpPr>
          <p:grpSpPr bwMode="auto">
            <a:xfrm>
              <a:off x="10853738" y="173038"/>
              <a:ext cx="835025" cy="833437"/>
              <a:chOff x="10853738" y="173038"/>
              <a:chExt cx="835025" cy="833437"/>
            </a:xfrm>
          </p:grpSpPr>
          <p:sp>
            <p:nvSpPr>
              <p:cNvPr id="19" name="Oval 18">
                <a:extLst>
                  <a:ext uri="{FF2B5EF4-FFF2-40B4-BE49-F238E27FC236}">
                    <a16:creationId xmlns:a16="http://schemas.microsoft.com/office/drawing/2014/main" id="{E0BE1B27-4BA2-8E4E-8E6A-4546C163E6F4}"/>
                  </a:ext>
                </a:extLst>
              </p:cNvPr>
              <p:cNvSpPr/>
              <p:nvPr/>
            </p:nvSpPr>
            <p:spPr>
              <a:xfrm>
                <a:off x="10853887" y="173038"/>
                <a:ext cx="835036" cy="833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pic>
            <p:nvPicPr>
              <p:cNvPr id="44114" name="Resim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413" y="239713"/>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4035" name="Dikdörtgen 13"/>
          <p:cNvSpPr>
            <a:spLocks noChangeArrowheads="1"/>
          </p:cNvSpPr>
          <p:nvPr/>
        </p:nvSpPr>
        <p:spPr bwMode="auto">
          <a:xfrm>
            <a:off x="2198076" y="153988"/>
            <a:ext cx="683162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b="1" dirty="0" smtClean="0">
                <a:solidFill>
                  <a:schemeClr val="bg1"/>
                </a:solidFill>
                <a:cs typeface="Times New Roman" panose="02020603050405020304" pitchFamily="18" charset="0"/>
              </a:rPr>
              <a:t>(… VALİLİĞİ)</a:t>
            </a:r>
            <a:endParaRPr lang="tr-TR" altLang="tr-TR" sz="2400" b="1" dirty="0">
              <a:solidFill>
                <a:schemeClr val="bg1"/>
              </a:solidFill>
              <a:cs typeface="Times New Roman" panose="02020603050405020304" pitchFamily="18" charset="0"/>
            </a:endParaRPr>
          </a:p>
        </p:txBody>
      </p:sp>
      <p:graphicFrame>
        <p:nvGraphicFramePr>
          <p:cNvPr id="43013" name="Table 43012">
            <a:extLst>
              <a:ext uri="{FF2B5EF4-FFF2-40B4-BE49-F238E27FC236}">
                <a16:creationId xmlns:a16="http://schemas.microsoft.com/office/drawing/2014/main" id="{DD2318C3-0963-9C4C-A164-631A2E5A53A0}"/>
              </a:ext>
            </a:extLst>
          </p:cNvPr>
          <p:cNvGraphicFramePr/>
          <p:nvPr>
            <p:extLst>
              <p:ext uri="{D42A27DB-BD31-4B8C-83A1-F6EECF244321}">
                <p14:modId xmlns:p14="http://schemas.microsoft.com/office/powerpoint/2010/main" val="1974866346"/>
              </p:ext>
            </p:extLst>
          </p:nvPr>
        </p:nvGraphicFramePr>
        <p:xfrm>
          <a:off x="445416" y="947737"/>
          <a:ext cx="11447584" cy="4412460"/>
        </p:xfrm>
        <a:graphic>
          <a:graphicData uri="http://schemas.openxmlformats.org/drawingml/2006/table">
            <a:tbl>
              <a:tblPr/>
              <a:tblGrid>
                <a:gridCol w="430381">
                  <a:extLst>
                    <a:ext uri="{9D8B030D-6E8A-4147-A177-3AD203B41FA5}">
                      <a16:colId xmlns:a16="http://schemas.microsoft.com/office/drawing/2014/main" val="20000"/>
                    </a:ext>
                  </a:extLst>
                </a:gridCol>
                <a:gridCol w="1234840">
                  <a:extLst>
                    <a:ext uri="{9D8B030D-6E8A-4147-A177-3AD203B41FA5}">
                      <a16:colId xmlns:a16="http://schemas.microsoft.com/office/drawing/2014/main" val="20001"/>
                    </a:ext>
                  </a:extLst>
                </a:gridCol>
                <a:gridCol w="471309">
                  <a:extLst>
                    <a:ext uri="{9D8B030D-6E8A-4147-A177-3AD203B41FA5}">
                      <a16:colId xmlns:a16="http://schemas.microsoft.com/office/drawing/2014/main" val="20002"/>
                    </a:ext>
                  </a:extLst>
                </a:gridCol>
                <a:gridCol w="2453054">
                  <a:extLst>
                    <a:ext uri="{9D8B030D-6E8A-4147-A177-3AD203B41FA5}">
                      <a16:colId xmlns:a16="http://schemas.microsoft.com/office/drawing/2014/main" val="20003"/>
                    </a:ext>
                  </a:extLst>
                </a:gridCol>
                <a:gridCol w="896816">
                  <a:extLst>
                    <a:ext uri="{9D8B030D-6E8A-4147-A177-3AD203B41FA5}">
                      <a16:colId xmlns:a16="http://schemas.microsoft.com/office/drawing/2014/main" val="20004"/>
                    </a:ext>
                  </a:extLst>
                </a:gridCol>
                <a:gridCol w="5961184">
                  <a:extLst>
                    <a:ext uri="{9D8B030D-6E8A-4147-A177-3AD203B41FA5}">
                      <a16:colId xmlns:a16="http://schemas.microsoft.com/office/drawing/2014/main" val="20005"/>
                    </a:ext>
                  </a:extLst>
                </a:gridCol>
              </a:tblGrid>
              <a:tr h="634999">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F-NO</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FAALİYET VE PROJELER</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PG-NO</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PERFORMANS  GÖSTERGESİ (PG)</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PG </a:t>
                      </a:r>
                      <a:br>
                        <a:rPr sz="1200" b="1" dirty="0">
                          <a:solidFill>
                            <a:schemeClr val="bg1"/>
                          </a:solidFill>
                          <a:latin typeface="Calibri" panose="020F0502020204030204" pitchFamily="34" charset="0"/>
                        </a:rPr>
                      </a:br>
                      <a:r>
                        <a:rPr sz="1200" b="1" dirty="0">
                          <a:solidFill>
                            <a:schemeClr val="bg1"/>
                          </a:solidFill>
                          <a:latin typeface="Calibri" panose="020F0502020204030204" pitchFamily="34" charset="0"/>
                        </a:rPr>
                        <a:t>HEDEFİ</a:t>
                      </a:r>
                      <a:endParaRPr lang="en-US" sz="1200" b="1" dirty="0">
                        <a:solidFill>
                          <a:schemeClr val="bg1"/>
                        </a:solidFill>
                        <a:latin typeface="Calibri" panose="020F0502020204030204" pitchFamily="34" charset="0"/>
                      </a:endParaRPr>
                    </a:p>
                  </a:txBody>
                  <a:tcPr marL="6460" marR="6460" marT="646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sz="1200" b="1" dirty="0">
                          <a:solidFill>
                            <a:schemeClr val="bg1"/>
                          </a:solidFill>
                          <a:latin typeface="Calibri" panose="020F0502020204030204" pitchFamily="34" charset="0"/>
                        </a:rPr>
                        <a:t>AÇIKLAMA</a:t>
                      </a:r>
                      <a:endParaRPr lang="en-US" sz="1200" b="1" dirty="0">
                        <a:solidFill>
                          <a:schemeClr val="bg1"/>
                        </a:solidFill>
                        <a:latin typeface="Calibri" panose="020F0502020204030204" pitchFamily="34" charset="0"/>
                      </a:endParaRPr>
                    </a:p>
                  </a:txBody>
                  <a:tcPr marL="6460" marR="6460" marT="646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127019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lang="tr-TR" sz="1100" b="0" i="0" u="none" strike="noStrike" kern="1200" dirty="0" smtClean="0">
                          <a:solidFill>
                            <a:schemeClr val="tx1"/>
                          </a:solidFill>
                          <a:effectLst/>
                          <a:latin typeface="Calibri" panose="020F0502020204030204" pitchFamily="34" charset="0"/>
                          <a:ea typeface="+mn-ea"/>
                          <a:cs typeface="+mn-cs"/>
                        </a:rPr>
                        <a:t>4</a:t>
                      </a:r>
                      <a:endParaRPr lang="en-US" sz="1100" b="0" i="0" u="none" strike="noStrike" kern="1200" dirty="0">
                        <a:solidFill>
                          <a:schemeClr val="tx1"/>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l" defTabSz="914400" rtl="0" eaLnBrk="1" fontAlgn="ctr" latinLnBrk="0" hangingPunct="1">
                        <a:lnSpc>
                          <a:spcPct val="100000"/>
                        </a:lnSpc>
                        <a:spcBef>
                          <a:spcPct val="0"/>
                        </a:spcBef>
                        <a:spcAft>
                          <a:spcPct val="0"/>
                        </a:spcAft>
                        <a:buClrTx/>
                        <a:buSzTx/>
                        <a:buFontTx/>
                        <a:buNone/>
                        <a:tabLst/>
                        <a:defRPr/>
                      </a:pPr>
                      <a:r>
                        <a:rPr lang="tr-TR" altLang="x-none" sz="1100" u="none" strike="noStrike" kern="1200" dirty="0" smtClean="0">
                          <a:effectLst/>
                        </a:rPr>
                        <a:t>Köy Envanteri</a:t>
                      </a:r>
                      <a:endParaRPr lang="pt-BR" altLang="x-none" sz="1100" b="0" i="0" u="none" strike="noStrike" kern="1200" baseline="0" dirty="0" smtClean="0">
                        <a:solidFill>
                          <a:schemeClr val="tx1"/>
                        </a:solidFill>
                        <a:effectLst/>
                        <a:latin typeface="Calibri" panose="020F0502020204030204" pitchFamily="34" charset="0"/>
                        <a:ea typeface="+mn-ea"/>
                        <a:cs typeface="Times New Roman" panose="02020603050405020304" pitchFamily="18" charset="0"/>
                      </a:endParaRPr>
                    </a:p>
                    <a:p>
                      <a:pPr lvl="0" algn="l" eaLnBrk="1" fontAlgn="ctr" hangingPunct="1">
                        <a:buNone/>
                      </a:pPr>
                      <a:endParaRPr lang="pt-BR" altLang="x-none" sz="1100" b="0" i="0" u="none" strike="noStrike" kern="1200" dirty="0">
                        <a:solidFill>
                          <a:srgbClr val="FF0000"/>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lang="tr-TR" sz="1100" b="0" i="0" u="none" strike="noStrike" kern="1200" dirty="0" smtClean="0">
                          <a:solidFill>
                            <a:schemeClr val="tx1"/>
                          </a:solidFill>
                          <a:effectLst/>
                          <a:latin typeface="Calibri" panose="020F0502020204030204" pitchFamily="34" charset="0"/>
                          <a:ea typeface="+mn-ea"/>
                          <a:cs typeface="+mn-cs"/>
                        </a:rPr>
                        <a:t>6</a:t>
                      </a:r>
                      <a:endParaRPr lang="en-US" sz="11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lang="tr-TR" sz="1100" dirty="0" smtClean="0"/>
                        <a:t>Köy envanteri tamamlanan il sayısı </a:t>
                      </a:r>
                      <a:endParaRPr lang="en-US" sz="1100" kern="1200" dirty="0" smtClean="0">
                        <a:solidFill>
                          <a:schemeClr val="tx1"/>
                        </a:solidFill>
                        <a:latin typeface="Calibri" panose="020F0502020204030204" pitchFamily="34" charset="0"/>
                        <a:ea typeface="+mn-ea"/>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tr-TR" sz="1100" dirty="0" smtClean="0"/>
                        <a:t>10</a:t>
                      </a: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tr-TR" altLang="tr-TR" sz="1100" u="none" strike="noStrike" kern="1200" dirty="0" smtClean="0">
                          <a:effectLst/>
                        </a:rPr>
                        <a:t>2020 yılında 10 adet ilin</a:t>
                      </a:r>
                      <a:r>
                        <a:rPr lang="tr-TR" altLang="tr-TR" sz="1100" u="none" strike="noStrike" kern="1200" baseline="0" dirty="0" smtClean="0">
                          <a:effectLst/>
                        </a:rPr>
                        <a:t> tam sayımlı köy envanterinin yapılması hedeflenmektedir. Gerçekleşme oranı köy envanteri yapılan il sayısı üzerinden hesaplanır.</a:t>
                      </a:r>
                      <a:endParaRPr lang="tr-TR" altLang="tr-TR" sz="1100" b="0" i="0" u="none" strike="noStrike" kern="1200" dirty="0" smtClean="0">
                        <a:solidFill>
                          <a:schemeClr val="tx1"/>
                        </a:solidFill>
                        <a:effectLst/>
                        <a:latin typeface="Calibri" panose="020F0502020204030204" pitchFamily="34" charset="0"/>
                        <a:ea typeface="+mn-ea"/>
                        <a:cs typeface="Times New Roman" panose="02020603050405020304" pitchFamily="18" charset="0"/>
                      </a:endParaRPr>
                    </a:p>
                    <a:p>
                      <a:pPr marL="0" marR="0" lvl="0" indent="0" algn="just" defTabSz="914400" rtl="0" eaLnBrk="1" fontAlgn="ctr" latinLnBrk="0" hangingPunct="1">
                        <a:lnSpc>
                          <a:spcPct val="100000"/>
                        </a:lnSpc>
                        <a:spcBef>
                          <a:spcPct val="0"/>
                        </a:spcBef>
                        <a:spcAft>
                          <a:spcPct val="0"/>
                        </a:spcAft>
                        <a:buClrTx/>
                        <a:buSzTx/>
                        <a:buFontTx/>
                        <a:buNone/>
                        <a:tabLst/>
                        <a:defRPr/>
                      </a:pPr>
                      <a:endParaRPr lang="tr-TR" altLang="tr-TR" sz="1100" b="0" i="0" u="none" strike="noStrike" kern="1200" dirty="0" smtClean="0">
                        <a:solidFill>
                          <a:srgbClr val="FF0000"/>
                        </a:solidFill>
                        <a:effectLst/>
                        <a:latin typeface="Calibri" panose="020F0502020204030204" pitchFamily="34" charset="0"/>
                        <a:ea typeface="+mn-ea"/>
                        <a:cs typeface="+mn-cs"/>
                      </a:endParaRPr>
                    </a:p>
                  </a:txBody>
                  <a:tcPr marL="9525" marR="9525" marT="9524"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90002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fontAlgn="ctr" hangingPunct="1">
                        <a:buNone/>
                      </a:pPr>
                      <a:r>
                        <a:rPr lang="tr-TR" sz="1100" b="0" i="0" u="none" strike="noStrike" kern="1200" baseline="0" dirty="0" smtClean="0">
                          <a:solidFill>
                            <a:schemeClr val="tx1"/>
                          </a:solidFill>
                          <a:effectLst/>
                          <a:latin typeface="Calibri" panose="020F0502020204030204" pitchFamily="34" charset="0"/>
                          <a:ea typeface="+mn-ea"/>
                          <a:cs typeface="+mn-cs"/>
                        </a:rPr>
                        <a:t>5</a:t>
                      </a:r>
                      <a:endParaRPr lang="en-US" sz="1100" b="0" i="0" u="none" strike="noStrike" kern="1200" baseline="0" dirty="0">
                        <a:solidFill>
                          <a:schemeClr val="tx1"/>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lvl="0" algn="l" eaLnBrk="1" fontAlgn="ctr" hangingPunct="1">
                        <a:buNone/>
                      </a:pPr>
                      <a:r>
                        <a:rPr lang="tr-TR" altLang="x-none" sz="1100" u="none" strike="noStrike" kern="1200" dirty="0" smtClean="0">
                          <a:effectLst/>
                        </a:rPr>
                        <a:t>Muhtarlara Hizmet</a:t>
                      </a:r>
                      <a:r>
                        <a:rPr lang="tr-TR" altLang="x-none" sz="1100" u="none" strike="noStrike" kern="1200" baseline="0" dirty="0" smtClean="0">
                          <a:effectLst/>
                        </a:rPr>
                        <a:t> İçi Eğitim</a:t>
                      </a:r>
                    </a:p>
                    <a:p>
                      <a:pPr lvl="0" algn="l" eaLnBrk="1" fontAlgn="ctr" hangingPunct="1">
                        <a:buNone/>
                      </a:pPr>
                      <a:r>
                        <a:rPr lang="tr-TR" altLang="x-none" sz="1100" u="none" strike="noStrike" kern="1200" baseline="0" dirty="0" smtClean="0">
                          <a:effectLst/>
                        </a:rPr>
                        <a:t>Düzenlenmesi</a:t>
                      </a:r>
                      <a:endParaRPr lang="pt-BR" altLang="x-none" sz="1100" b="0" i="0" u="none" strike="noStrike" kern="1200" dirty="0" smtClean="0">
                        <a:solidFill>
                          <a:schemeClr val="tx1"/>
                        </a:solidFill>
                        <a:effectLst/>
                        <a:latin typeface="+mn-lt"/>
                        <a:ea typeface="+mn-ea"/>
                        <a:cs typeface="Times New Roman" panose="02020603050405020304" pitchFamily="18" charset="0"/>
                      </a:endParaRPr>
                    </a:p>
                    <a:p>
                      <a:pPr algn="l" fontAlgn="ctr"/>
                      <a:endParaRPr lang="tr-TR" sz="1100" b="0" i="0" u="none" strike="noStrike" kern="1200" baseline="0" dirty="0">
                        <a:solidFill>
                          <a:srgbClr val="FF0000"/>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tr-TR" altLang="tr-TR" sz="1100" b="0" i="0" u="none" strike="noStrike" kern="1200" baseline="0" dirty="0" smtClean="0">
                          <a:solidFill>
                            <a:schemeClr val="tx1"/>
                          </a:solidFill>
                          <a:effectLst/>
                          <a:latin typeface="Calibri" panose="020F0502020204030204" pitchFamily="34" charset="0"/>
                          <a:ea typeface="+mn-ea"/>
                          <a:cs typeface="+mn-cs"/>
                        </a:rPr>
                        <a:t>7</a:t>
                      </a: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ctr" latinLnBrk="0" hangingPunct="1">
                        <a:lnSpc>
                          <a:spcPct val="107000"/>
                        </a:lnSpc>
                        <a:spcBef>
                          <a:spcPct val="0"/>
                        </a:spcBef>
                        <a:spcAft>
                          <a:spcPct val="0"/>
                        </a:spcAft>
                        <a:buClrTx/>
                        <a:buSzTx/>
                        <a:buFontTx/>
                        <a:buNone/>
                        <a:tabLst/>
                        <a:defRPr/>
                      </a:pPr>
                      <a:r>
                        <a:rPr lang="tr-TR" altLang="tr-TR" sz="1100" u="none" strike="noStrike" kern="1200" dirty="0" smtClean="0">
                          <a:effectLst/>
                        </a:rPr>
                        <a:t>Eğitim</a:t>
                      </a:r>
                      <a:r>
                        <a:rPr lang="tr-TR" altLang="tr-TR" sz="1100" u="none" strike="noStrike" kern="1200" baseline="0" dirty="0" smtClean="0">
                          <a:effectLst/>
                        </a:rPr>
                        <a:t> verilecek muhtar sayısı </a:t>
                      </a:r>
                      <a:endParaRPr lang="en-US" sz="1100" dirty="0" smtClean="0">
                        <a:solidFill>
                          <a:schemeClr val="tx1"/>
                        </a:solidFill>
                        <a:latin typeface="+mn-lt"/>
                        <a:cs typeface="Times New Roman" panose="02020603050405020304" pitchFamily="18" charset="0"/>
                      </a:endParaRPr>
                    </a:p>
                    <a:p>
                      <a:pPr marL="0" marR="0" lvl="0" indent="0" algn="l" defTabSz="914400" rtl="0" eaLnBrk="1" fontAlgn="ctr" latinLnBrk="0" hangingPunct="1">
                        <a:lnSpc>
                          <a:spcPct val="107000"/>
                        </a:lnSpc>
                        <a:spcBef>
                          <a:spcPct val="0"/>
                        </a:spcBef>
                        <a:spcAft>
                          <a:spcPct val="0"/>
                        </a:spcAft>
                        <a:buClrTx/>
                        <a:buSzTx/>
                        <a:buFontTx/>
                        <a:buNone/>
                        <a:tabLst/>
                        <a:defRPr/>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tr-TR" sz="1100" dirty="0" smtClean="0"/>
                        <a:t>40.000</a:t>
                      </a:r>
                      <a:endParaRPr lang="en-US" sz="1100" dirty="0" smtClean="0">
                        <a:solidFill>
                          <a:schemeClr val="tx1"/>
                        </a:solidFill>
                        <a:latin typeface="+mn-lt"/>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tr-TR" altLang="tr-TR" sz="1100" u="none" strike="noStrike" kern="1200" dirty="0" smtClean="0">
                          <a:effectLst/>
                        </a:rPr>
                        <a:t>2020 yılında 40.000 muhtara eğitim</a:t>
                      </a:r>
                      <a:r>
                        <a:rPr lang="tr-TR" altLang="tr-TR" sz="1100" u="none" strike="noStrike" kern="1200" baseline="0" dirty="0" smtClean="0">
                          <a:effectLst/>
                        </a:rPr>
                        <a:t> verilmesi hedeflenmektedir. Gerçekleşme oranı eğitim verilen muhtar sayısı üzerinden hesaplanır.</a:t>
                      </a:r>
                      <a:endParaRPr lang="tr-TR" altLang="tr-TR" sz="1100" b="0" i="0" u="none" strike="noStrike" kern="1200" dirty="0" smtClean="0">
                        <a:solidFill>
                          <a:schemeClr val="tx1"/>
                        </a:solidFill>
                        <a:effectLst/>
                        <a:latin typeface="+mn-lt"/>
                        <a:ea typeface="+mn-ea"/>
                        <a:cs typeface="Times New Roman" panose="02020603050405020304" pitchFamily="18" charset="0"/>
                      </a:endParaRPr>
                    </a:p>
                    <a:p>
                      <a:pPr algn="just" fontAlgn="ctr"/>
                      <a:endParaRPr lang="tr-TR" sz="1100" b="0" i="0" u="none" strike="noStrike" kern="1200" baseline="0" dirty="0">
                        <a:solidFill>
                          <a:srgbClr val="FF0000"/>
                        </a:solidFill>
                        <a:effectLst/>
                        <a:latin typeface="Calibri" panose="020F0502020204030204" pitchFamily="34" charset="0"/>
                        <a:ea typeface="+mn-ea"/>
                        <a:cs typeface="+mn-cs"/>
                      </a:endParaRPr>
                    </a:p>
                  </a:txBody>
                  <a:tcPr marL="9525" marR="9525" marT="951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r h="692473">
                <a:tc rowSpan="2">
                  <a:txBody>
                    <a:bodyPr/>
                    <a:lstStyle/>
                    <a:p>
                      <a:pPr lvl="0" algn="ctr" eaLnBrk="1" fontAlgn="ctr" hangingPunct="1">
                        <a:buNone/>
                      </a:pPr>
                      <a:r>
                        <a:rPr lang="tr-TR" sz="1100" b="0" i="0" u="none" strike="noStrike" kern="1200" baseline="0" dirty="0" smtClean="0">
                          <a:solidFill>
                            <a:schemeClr val="tx1"/>
                          </a:solidFill>
                          <a:effectLst/>
                          <a:latin typeface="Calibri" panose="020F0502020204030204" pitchFamily="34" charset="0"/>
                          <a:ea typeface="+mn-ea"/>
                          <a:cs typeface="+mn-cs"/>
                        </a:rPr>
                        <a:t>6</a:t>
                      </a:r>
                      <a:endParaRPr lang="en-US" sz="1100" b="0" i="0" u="none" strike="noStrike" kern="1200" baseline="0" dirty="0">
                        <a:solidFill>
                          <a:schemeClr val="tx1"/>
                        </a:solidFill>
                        <a:effectLst/>
                        <a:latin typeface="Calibri" panose="020F0502020204030204" pitchFamily="34" charset="0"/>
                        <a:ea typeface="+mn-ea"/>
                        <a:cs typeface="+mn-cs"/>
                      </a:endParaRPr>
                    </a:p>
                  </a:txBody>
                  <a:tcPr marL="6460" marR="6460" marT="646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altLang="x-none" sz="1100" dirty="0" smtClean="0">
                          <a:solidFill>
                            <a:schemeClr val="tx1"/>
                          </a:solidFill>
                          <a:latin typeface="+mn-lt"/>
                          <a:cs typeface="Times New Roman" panose="02020603050405020304" pitchFamily="18" charset="0"/>
                        </a:rPr>
                        <a:t>112 Acil Çağrı Merkezi Projesi</a:t>
                      </a:r>
                    </a:p>
                    <a:p>
                      <a:pPr algn="l" fontAlgn="ctr"/>
                      <a:endParaRPr lang="tr-TR" sz="1100" b="0" i="0" u="none" strike="noStrike" kern="1200" baseline="0" dirty="0">
                        <a:solidFill>
                          <a:srgbClr val="FF0000"/>
                        </a:solidFill>
                        <a:effectLst/>
                        <a:latin typeface="Calibri" panose="020F0502020204030204" pitchFamily="34" charset="0"/>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altLang="tr-TR" sz="1100" b="0" i="0" u="none" strike="noStrike" kern="1200" baseline="0" dirty="0" smtClean="0">
                          <a:solidFill>
                            <a:schemeClr val="tx1"/>
                          </a:solidFill>
                          <a:effectLst/>
                          <a:latin typeface="Calibri" panose="020F0502020204030204" pitchFamily="34" charset="0"/>
                          <a:ea typeface="+mn-ea"/>
                          <a:cs typeface="+mn-cs"/>
                        </a:rPr>
                        <a:t>8</a:t>
                      </a: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lang="tr-TR" sz="1100" dirty="0" smtClean="0">
                          <a:solidFill>
                            <a:schemeClr val="tx1"/>
                          </a:solidFill>
                          <a:latin typeface="+mn-lt"/>
                          <a:cs typeface="Times New Roman" panose="02020603050405020304" pitchFamily="18" charset="0"/>
                        </a:rPr>
                        <a:t>İnşaatı tamamlanacak il</a:t>
                      </a:r>
                      <a:r>
                        <a:rPr lang="tr-TR" sz="1100" baseline="0" dirty="0" smtClean="0">
                          <a:solidFill>
                            <a:schemeClr val="tx1"/>
                          </a:solidFill>
                          <a:latin typeface="+mn-lt"/>
                          <a:cs typeface="Times New Roman" panose="02020603050405020304" pitchFamily="18" charset="0"/>
                        </a:rPr>
                        <a:t> </a:t>
                      </a:r>
                      <a:r>
                        <a:rPr lang="tr-TR" sz="1100" dirty="0" smtClean="0">
                          <a:solidFill>
                            <a:schemeClr val="tx1"/>
                          </a:solidFill>
                          <a:latin typeface="+mn-lt"/>
                          <a:cs typeface="Times New Roman" panose="02020603050405020304" pitchFamily="18" charset="0"/>
                        </a:rPr>
                        <a:t>sayısı</a:t>
                      </a:r>
                    </a:p>
                    <a:p>
                      <a:pPr marL="0" marR="0" lvl="0" indent="0" algn="l" defTabSz="914400" rtl="0" eaLnBrk="1" fontAlgn="base" latinLnBrk="0" hangingPunct="1">
                        <a:lnSpc>
                          <a:spcPct val="107000"/>
                        </a:lnSpc>
                        <a:spcBef>
                          <a:spcPct val="0"/>
                        </a:spcBef>
                        <a:spcAft>
                          <a:spcPct val="0"/>
                        </a:spcAft>
                        <a:buClrTx/>
                        <a:buSzTx/>
                        <a:buFontTx/>
                        <a:buNone/>
                        <a:tabLst/>
                        <a:defRPr/>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sz="1100" dirty="0" smtClean="0">
                          <a:solidFill>
                            <a:schemeClr val="tx1"/>
                          </a:solidFill>
                          <a:latin typeface="+mn-lt"/>
                          <a:cs typeface="Times New Roman" panose="02020603050405020304" pitchFamily="18" charset="0"/>
                        </a:rPr>
                        <a:t>6</a:t>
                      </a:r>
                      <a:endParaRPr lang="tr-TR" altLang="tr-TR" sz="1100" b="0" i="0" u="none" strike="noStrike" kern="1200" baseline="0" dirty="0" smtClean="0">
                        <a:solidFill>
                          <a:schemeClr val="tx1"/>
                        </a:solidFill>
                        <a:effectLst/>
                        <a:latin typeface="+mn-lt"/>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lvl="0" algn="just" eaLnBrk="1" fontAlgn="ctr" hangingPunct="1">
                        <a:buNone/>
                      </a:pPr>
                      <a:r>
                        <a:rPr lang="tr-TR" sz="1100" dirty="0" smtClean="0">
                          <a:solidFill>
                            <a:schemeClr val="tx1"/>
                          </a:solidFill>
                          <a:latin typeface="+mn-lt"/>
                          <a:cs typeface="Times New Roman" panose="02020603050405020304" pitchFamily="18" charset="0"/>
                        </a:rPr>
                        <a:t>İstanbul (yeni bina), Ardahan, Sinop, Bingöl, Rize, Adıyaman</a:t>
                      </a:r>
                      <a:r>
                        <a:rPr lang="tr-TR" sz="1100" baseline="0" dirty="0" smtClean="0">
                          <a:solidFill>
                            <a:schemeClr val="tx1"/>
                          </a:solidFill>
                          <a:latin typeface="+mn-lt"/>
                          <a:cs typeface="Times New Roman" panose="02020603050405020304" pitchFamily="18" charset="0"/>
                        </a:rPr>
                        <a:t> </a:t>
                      </a:r>
                      <a:r>
                        <a:rPr lang="tr-TR" sz="1100" dirty="0" smtClean="0">
                          <a:solidFill>
                            <a:schemeClr val="tx1"/>
                          </a:solidFill>
                          <a:latin typeface="+mn-lt"/>
                          <a:cs typeface="Times New Roman" panose="02020603050405020304" pitchFamily="18" charset="0"/>
                        </a:rPr>
                        <a:t>illerinde 112 AÇM inşaatları tamamlanacaktır. Gerçekleşme, oranı 6 il inşaatında sağlanan fiziki ilerleme oranı üzerinden hesaplanır.</a:t>
                      </a:r>
                      <a:endParaRPr lang="en-US" sz="1100" dirty="0">
                        <a:solidFill>
                          <a:schemeClr val="tx1"/>
                        </a:solidFill>
                        <a:latin typeface="+mn-lt"/>
                        <a:cs typeface="Times New Roman" panose="02020603050405020304" pitchFamily="18" charset="0"/>
                      </a:endParaRPr>
                    </a:p>
                  </a:txBody>
                  <a:tcPr marL="9525" marR="9525" marT="951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268933170"/>
                  </a:ext>
                </a:extLst>
              </a:tr>
              <a:tr h="914773">
                <a:tc vMerge="1">
                  <a:txBody>
                    <a:bodyPr/>
                    <a:lstStyle/>
                    <a:p>
                      <a:endParaRPr lang="tr-TR"/>
                    </a:p>
                  </a:txBody>
                  <a:tcPr/>
                </a:tc>
                <a:tc v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altLang="tr-TR" sz="1100" b="0" i="0" u="none" strike="noStrike" kern="1200" baseline="0" dirty="0" smtClean="0">
                          <a:solidFill>
                            <a:schemeClr val="tx1"/>
                          </a:solidFill>
                          <a:effectLst/>
                          <a:latin typeface="Calibri" panose="020F0502020204030204" pitchFamily="34" charset="0"/>
                          <a:ea typeface="+mn-ea"/>
                          <a:cs typeface="+mn-cs"/>
                        </a:rPr>
                        <a:t>9</a:t>
                      </a: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lang="tr-TR" sz="1100" dirty="0" smtClean="0">
                          <a:solidFill>
                            <a:schemeClr val="tx1"/>
                          </a:solidFill>
                          <a:latin typeface="+mn-lt"/>
                          <a:cs typeface="Times New Roman" panose="02020603050405020304" pitchFamily="18" charset="0"/>
                        </a:rPr>
                        <a:t>Donanım kurulumu tamamlanacak il sayısı</a:t>
                      </a:r>
                      <a:endParaRPr lang="en-US" sz="1100" b="0" i="0" u="none" kern="1200" baseline="0" dirty="0" smtClean="0">
                        <a:solidFill>
                          <a:schemeClr val="tx1"/>
                        </a:solidFill>
                        <a:latin typeface="+mn-lt"/>
                        <a:ea typeface="+mn-ea"/>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defRPr/>
                      </a:pPr>
                      <a:endParaRPr lang="tr-TR" altLang="tr-TR" sz="1100" b="0" i="0" u="none" strike="noStrike" kern="1200" baseline="0" dirty="0" smtClean="0">
                        <a:solidFill>
                          <a:srgbClr val="FF0000"/>
                        </a:solidFill>
                        <a:effectLst/>
                        <a:latin typeface="Calibri" panose="020F0502020204030204" pitchFamily="34" charset="0"/>
                        <a:ea typeface="+mn-ea"/>
                        <a:cs typeface="+mn-cs"/>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sz="1100" dirty="0" smtClean="0">
                          <a:solidFill>
                            <a:schemeClr val="tx1"/>
                          </a:solidFill>
                          <a:latin typeface="+mn-lt"/>
                          <a:cs typeface="Times New Roman" panose="02020603050405020304" pitchFamily="18" charset="0"/>
                        </a:rPr>
                        <a:t>26</a:t>
                      </a:r>
                      <a:endParaRPr lang="tr-TR" altLang="tr-TR" sz="1100" b="0" i="0" u="none" strike="noStrike" kern="1200" baseline="0" dirty="0" smtClean="0">
                        <a:solidFill>
                          <a:schemeClr val="tx1"/>
                        </a:solidFill>
                        <a:effectLst/>
                        <a:latin typeface="+mn-lt"/>
                        <a:ea typeface="+mn-ea"/>
                        <a:cs typeface="+mn-cs"/>
                      </a:endParaRPr>
                    </a:p>
                  </a:txBody>
                  <a:tcPr marL="5663" marR="5663" marT="566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tr-TR" sz="1100" dirty="0" smtClean="0">
                          <a:solidFill>
                            <a:schemeClr val="tx1"/>
                          </a:solidFill>
                          <a:latin typeface="+mn-lt"/>
                          <a:cs typeface="Times New Roman" panose="02020603050405020304" pitchFamily="18" charset="0"/>
                        </a:rPr>
                        <a:t>Artvin, Batman, Bayburt, Çankırı, Çorum, Diyarbakır, Elazığ, Erzincan, Eskişehir, Gaziantep, Gümüşhane, Iğdır, Karabük, Kars, Kastamonu, Kilis, Malatya, Muş, Ordu, Osmaniye, Tokat, Trabzon, Tunceli, Van ve Kırıkkale (yeni bina) illeri</a:t>
                      </a:r>
                      <a:r>
                        <a:rPr lang="tr-TR" sz="1100" baseline="0" dirty="0" smtClean="0">
                          <a:solidFill>
                            <a:schemeClr val="tx1"/>
                          </a:solidFill>
                          <a:latin typeface="+mn-lt"/>
                          <a:cs typeface="Times New Roman" panose="02020603050405020304" pitchFamily="18" charset="0"/>
                        </a:rPr>
                        <a:t> ile Aydın ilinin</a:t>
                      </a:r>
                      <a:r>
                        <a:rPr lang="tr-TR" sz="1100" dirty="0" smtClean="0">
                          <a:solidFill>
                            <a:schemeClr val="tx1"/>
                          </a:solidFill>
                          <a:latin typeface="+mn-lt"/>
                          <a:cs typeface="Times New Roman" panose="02020603050405020304" pitchFamily="18" charset="0"/>
                        </a:rPr>
                        <a:t> «Acil Çağrı Karşılama Donanım Kurulumu» tamamlanacaktır. </a:t>
                      </a:r>
                      <a:endParaRPr lang="tr-TR" sz="1100" b="0" i="0" u="none" strike="noStrike" kern="1200" baseline="0" dirty="0" smtClean="0">
                        <a:solidFill>
                          <a:srgbClr val="FF0000"/>
                        </a:solidFill>
                        <a:effectLst/>
                        <a:latin typeface="Calibri" panose="020F0502020204030204" pitchFamily="34" charset="0"/>
                        <a:ea typeface="+mn-ea"/>
                        <a:cs typeface="+mn-cs"/>
                      </a:endParaRPr>
                    </a:p>
                  </a:txBody>
                  <a:tcPr marL="9525" marR="9525" marT="951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651659525"/>
                  </a:ext>
                </a:extLst>
              </a:tr>
            </a:tbl>
          </a:graphicData>
        </a:graphic>
      </p:graphicFrame>
    </p:spTree>
    <p:extLst>
      <p:ext uri="{BB962C8B-B14F-4D97-AF65-F5344CB8AC3E}">
        <p14:creationId xmlns:p14="http://schemas.microsoft.com/office/powerpoint/2010/main" val="100208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439</Words>
  <Application>Microsoft Office PowerPoint</Application>
  <PresentationFormat>Geniş ekran</PresentationFormat>
  <Paragraphs>74</Paragraphs>
  <Slides>4</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vt:i4>
      </vt:variant>
    </vt:vector>
  </HeadingPairs>
  <TitlesOfParts>
    <vt:vector size="11" baseType="lpstr">
      <vt:lpstr>맑은 고딕</vt:lpstr>
      <vt:lpstr>Arial</vt:lpstr>
      <vt:lpstr>Calibri</vt:lpstr>
      <vt:lpstr>Calibri Light</vt:lpstr>
      <vt:lpstr>Tahoma</vt:lpstr>
      <vt:lpstr>Times New Roman</vt:lpstr>
      <vt:lpstr>Office Teması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Süleyman ÇİFTÇİOĞLU</dc:creator>
  <cp:lastModifiedBy>Süleyman ÇİFTÇİOĞLU</cp:lastModifiedBy>
  <cp:revision>14</cp:revision>
  <dcterms:created xsi:type="dcterms:W3CDTF">2019-12-03T07:58:57Z</dcterms:created>
  <dcterms:modified xsi:type="dcterms:W3CDTF">2020-01-17T08:21:07Z</dcterms:modified>
</cp:coreProperties>
</file>